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1" r:id="rId10"/>
    <p:sldMasterId id="2147483712" r:id="rId11"/>
  </p:sldMasterIdLst>
  <p:notesMasterIdLst>
    <p:notesMasterId r:id="rId16"/>
  </p:notesMasterIdLst>
  <p:handoutMasterIdLst>
    <p:handoutMasterId r:id="rId17"/>
  </p:handoutMasterIdLst>
  <p:sldIdLst>
    <p:sldId id="2147475037" r:id="rId12"/>
    <p:sldId id="2147475034" r:id="rId13"/>
    <p:sldId id="2147475036" r:id="rId14"/>
    <p:sldId id="2147475033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A569945-5B1B-5246-6ECC-F3F06BABB1DD}" name="Gallo Andrea" initials="GA" userId="S::andrea.gallo@nexigroup.com::94e2e150-4db9-4510-a32e-8f2af779889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32AA"/>
    <a:srgbClr val="005A4E"/>
    <a:srgbClr val="2AD4D9"/>
    <a:srgbClr val="E97132"/>
    <a:srgbClr val="C09200"/>
    <a:srgbClr val="D2A000"/>
    <a:srgbClr val="D6A300"/>
    <a:srgbClr val="FF6065"/>
    <a:srgbClr val="00B49D"/>
    <a:srgbClr val="3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CE79DC-211D-4221-9CDF-02A9026E79BD}" v="10" dt="2025-10-30T09:13:09.5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2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customXml" Target="../customXml/item7.xml"/><Relationship Id="rId12" Type="http://schemas.openxmlformats.org/officeDocument/2006/relationships/slide" Target="slides/slide1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Master" Target="slideMasters/slideMaster2.xml"/><Relationship Id="rId24" Type="http://schemas.microsoft.com/office/2018/10/relationships/authors" Target="authors.xml"/><Relationship Id="rId5" Type="http://schemas.openxmlformats.org/officeDocument/2006/relationships/customXml" Target="../customXml/item5.xml"/><Relationship Id="rId1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slideMaster" Target="slideMasters/slideMaster1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tino Pulera'" userId="77e6d30f-7803-4eb7-8e8a-0fd84a42db24" providerId="ADAL" clId="{56CE79DC-211D-4221-9CDF-02A9026E79BD}"/>
    <pc:docChg chg="undo custSel modSld">
      <pc:chgData name="Santino Pulera'" userId="77e6d30f-7803-4eb7-8e8a-0fd84a42db24" providerId="ADAL" clId="{56CE79DC-211D-4221-9CDF-02A9026E79BD}" dt="2025-10-30T09:13:35.363" v="185" actId="20577"/>
      <pc:docMkLst>
        <pc:docMk/>
      </pc:docMkLst>
      <pc:sldChg chg="addSp delSp modSp mod">
        <pc:chgData name="Santino Pulera'" userId="77e6d30f-7803-4eb7-8e8a-0fd84a42db24" providerId="ADAL" clId="{56CE79DC-211D-4221-9CDF-02A9026E79BD}" dt="2025-10-30T09:13:35.363" v="185" actId="20577"/>
        <pc:sldMkLst>
          <pc:docMk/>
          <pc:sldMk cId="1210343194" sldId="2147475036"/>
        </pc:sldMkLst>
        <pc:spChg chg="mod">
          <ac:chgData name="Santino Pulera'" userId="77e6d30f-7803-4eb7-8e8a-0fd84a42db24" providerId="ADAL" clId="{56CE79DC-211D-4221-9CDF-02A9026E79BD}" dt="2025-10-30T09:09:43.226" v="22" actId="6549"/>
          <ac:spMkLst>
            <pc:docMk/>
            <pc:sldMk cId="1210343194" sldId="2147475036"/>
            <ac:spMk id="15" creationId="{773BE554-5BE6-B754-BC42-E8C74D361413}"/>
          </ac:spMkLst>
        </pc:spChg>
        <pc:spChg chg="mod">
          <ac:chgData name="Santino Pulera'" userId="77e6d30f-7803-4eb7-8e8a-0fd84a42db24" providerId="ADAL" clId="{56CE79DC-211D-4221-9CDF-02A9026E79BD}" dt="2025-10-30T09:10:58.614" v="67" actId="6549"/>
          <ac:spMkLst>
            <pc:docMk/>
            <pc:sldMk cId="1210343194" sldId="2147475036"/>
            <ac:spMk id="18" creationId="{10CEEFD2-BD8E-6B50-6C1F-4D3FD8711C18}"/>
          </ac:spMkLst>
        </pc:spChg>
        <pc:spChg chg="add del mod">
          <ac:chgData name="Santino Pulera'" userId="77e6d30f-7803-4eb7-8e8a-0fd84a42db24" providerId="ADAL" clId="{56CE79DC-211D-4221-9CDF-02A9026E79BD}" dt="2025-10-30T09:11:39.543" v="117" actId="6549"/>
          <ac:spMkLst>
            <pc:docMk/>
            <pc:sldMk cId="1210343194" sldId="2147475036"/>
            <ac:spMk id="23" creationId="{A444B325-0D6B-CD26-05C5-3E98565E568A}"/>
          </ac:spMkLst>
        </pc:spChg>
        <pc:spChg chg="add del mod">
          <ac:chgData name="Santino Pulera'" userId="77e6d30f-7803-4eb7-8e8a-0fd84a42db24" providerId="ADAL" clId="{56CE79DC-211D-4221-9CDF-02A9026E79BD}" dt="2025-10-30T09:11:57.991" v="127" actId="20577"/>
          <ac:spMkLst>
            <pc:docMk/>
            <pc:sldMk cId="1210343194" sldId="2147475036"/>
            <ac:spMk id="24" creationId="{6E66A138-4DB7-E38A-9993-1321518F46E8}"/>
          </ac:spMkLst>
        </pc:spChg>
        <pc:spChg chg="add del">
          <ac:chgData name="Santino Pulera'" userId="77e6d30f-7803-4eb7-8e8a-0fd84a42db24" providerId="ADAL" clId="{56CE79DC-211D-4221-9CDF-02A9026E79BD}" dt="2025-10-30T09:11:47.113" v="118" actId="478"/>
          <ac:spMkLst>
            <pc:docMk/>
            <pc:sldMk cId="1210343194" sldId="2147475036"/>
            <ac:spMk id="25" creationId="{6EA382FE-6A4E-018D-7018-9458ABD2B1F1}"/>
          </ac:spMkLst>
        </pc:spChg>
        <pc:spChg chg="add del mod">
          <ac:chgData name="Santino Pulera'" userId="77e6d30f-7803-4eb7-8e8a-0fd84a42db24" providerId="ADAL" clId="{56CE79DC-211D-4221-9CDF-02A9026E79BD}" dt="2025-10-30T09:13:00.319" v="178" actId="1076"/>
          <ac:spMkLst>
            <pc:docMk/>
            <pc:sldMk cId="1210343194" sldId="2147475036"/>
            <ac:spMk id="29" creationId="{826FDE74-7FBE-7327-B6CB-67B547A28EE0}"/>
          </ac:spMkLst>
        </pc:spChg>
        <pc:spChg chg="add del mod">
          <ac:chgData name="Santino Pulera'" userId="77e6d30f-7803-4eb7-8e8a-0fd84a42db24" providerId="ADAL" clId="{56CE79DC-211D-4221-9CDF-02A9026E79BD}" dt="2025-10-30T09:13:35.363" v="185" actId="20577"/>
          <ac:spMkLst>
            <pc:docMk/>
            <pc:sldMk cId="1210343194" sldId="2147475036"/>
            <ac:spMk id="30" creationId="{0E98779F-95E3-3FBD-4461-E8CAFAC89D49}"/>
          </ac:spMkLst>
        </pc:spChg>
        <pc:spChg chg="add del">
          <ac:chgData name="Santino Pulera'" userId="77e6d30f-7803-4eb7-8e8a-0fd84a42db24" providerId="ADAL" clId="{56CE79DC-211D-4221-9CDF-02A9026E79BD}" dt="2025-10-30T09:12:15.593" v="128" actId="478"/>
          <ac:spMkLst>
            <pc:docMk/>
            <pc:sldMk cId="1210343194" sldId="2147475036"/>
            <ac:spMk id="31" creationId="{8594AC8A-901B-FAAD-3222-7D1CCEDBE747}"/>
          </ac:spMkLst>
        </pc:spChg>
        <pc:graphicFrameChg chg="mod">
          <ac:chgData name="Santino Pulera'" userId="77e6d30f-7803-4eb7-8e8a-0fd84a42db24" providerId="ADAL" clId="{56CE79DC-211D-4221-9CDF-02A9026E79BD}" dt="2025-10-30T09:10:44.238" v="54" actId="2085"/>
          <ac:graphicFrameMkLst>
            <pc:docMk/>
            <pc:sldMk cId="1210343194" sldId="2147475036"/>
            <ac:graphicFrameMk id="27" creationId="{5FDB6561-778B-BE2B-AEB1-55C299456966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Data</c:v>
                </c:pt>
              </c:strCache>
            </c:strRef>
          </c:tx>
          <c:spPr>
            <a:effectLst/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B51-4596-AC75-34C4E8045838}"/>
              </c:ext>
            </c:extLst>
          </c:dPt>
          <c:dPt>
            <c:idx val="1"/>
            <c:bubble3D val="0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B51-4596-AC75-34C4E804583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B51-4596-AC75-34C4E8045838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2192383078233072"/>
                      <c:h val="0.3039920236246476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B51-4596-AC75-34C4E8045838}"/>
                </c:ext>
              </c:extLst>
            </c:dLbl>
            <c:dLbl>
              <c:idx val="1"/>
              <c:layout>
                <c:manualLayout>
                  <c:x val="-8.1078512718452539E-2"/>
                  <c:y val="5.7089701856898746E-2"/>
                </c:manualLayout>
              </c:layout>
              <c:spPr>
                <a:solidFill>
                  <a:schemeClr val="accent2">
                    <a:lumMod val="50000"/>
                  </a:schemeClr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overflow" horzOverflow="overflow" vert="horz" wrap="square" lIns="38100" tIns="19050" rIns="38100" bIns="19050" anchor="t" anchorCtr="0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Nexi Sans" panose="02000000000000000000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0959449649898232"/>
                      <c:h val="0.252755140021109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B51-4596-AC75-34C4E804583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>
                        <a:gd name="adj" fmla="val 21955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160729491019093"/>
                      <c:h val="0.1690235772976582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51-4596-AC75-34C4E8045838}"/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overflow" horzOverflow="overflow" vert="horz" wrap="square" lIns="38100" tIns="19050" rIns="38100" bIns="19050" anchor="t" anchorCtr="0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Nexi Sans" panose="02000000000000000000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Sheet1!$A$2:$A$4</c:f>
              <c:strCache>
                <c:ptCount val="3"/>
                <c:pt idx="0">
                  <c:v>SCT Ordinario</c:v>
                </c:pt>
                <c:pt idx="1">
                  <c:v>SCT Instant</c:v>
                </c:pt>
                <c:pt idx="2">
                  <c:v>Altro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0.78</c:v>
                </c:pt>
                <c:pt idx="1">
                  <c:v>0.02</c:v>
                </c:pt>
                <c:pt idx="2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B51-4596-AC75-34C4E80458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6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Data</c:v>
                </c:pt>
              </c:strCache>
            </c:strRef>
          </c:tx>
          <c:spPr>
            <a:effectLst/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B51-4596-AC75-34C4E8045838}"/>
              </c:ext>
            </c:extLst>
          </c:dPt>
          <c:dPt>
            <c:idx val="1"/>
            <c:bubble3D val="0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B51-4596-AC75-34C4E804583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B51-4596-AC75-34C4E8045838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1429196386035446"/>
                      <c:h val="0.2698883439311399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B51-4596-AC75-34C4E8045838}"/>
                </c:ext>
              </c:extLst>
            </c:dLbl>
            <c:dLbl>
              <c:idx val="1"/>
              <c:layout>
                <c:manualLayout>
                  <c:x val="-6.7786953256411139E-2"/>
                  <c:y val="-7.6119602475865217E-3"/>
                </c:manualLayout>
              </c:layout>
              <c:tx>
                <c:rich>
                  <a:bodyPr rot="0" spcFirstLastPara="1" vertOverflow="overflow" horzOverflow="overflow" vert="horz" wrap="square" lIns="38100" tIns="19050" rIns="38100" bIns="19050" anchor="t" anchorCtr="0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bg1"/>
                        </a:solidFill>
                        <a:latin typeface="Nexi Sans" panose="02000000000000000000" pitchFamily="2" charset="0"/>
                        <a:ea typeface="+mn-ea"/>
                        <a:cs typeface="+mn-cs"/>
                      </a:defRPr>
                    </a:pPr>
                    <a:fld id="{6E7E6D83-1EF9-4672-B059-E4EA1E1B0FE3}" type="CATEGORYNAME">
                      <a:rPr lang="en-US" sz="1600"/>
                      <a:pPr>
                        <a:defRPr sz="1600" b="1">
                          <a:solidFill>
                            <a:schemeClr val="bg1"/>
                          </a:solidFill>
                          <a:latin typeface="Nexi Sans" panose="02000000000000000000" pitchFamily="2" charset="0"/>
                        </a:defRPr>
                      </a:pPr>
                      <a:t>[NOME CATEGORIA]</a:t>
                    </a:fld>
                    <a:r>
                      <a:rPr lang="en-US" sz="1600" baseline="0"/>
                      <a:t>
0,10%</a:t>
                    </a:r>
                  </a:p>
                </c:rich>
              </c:tx>
              <c:spPr>
                <a:solidFill>
                  <a:schemeClr val="accent2">
                    <a:lumMod val="50000"/>
                  </a:schemeClr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overflow" horzOverflow="overflow" vert="horz" wrap="square" lIns="38100" tIns="19050" rIns="38100" bIns="19050" anchor="t" anchorCtr="0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Nexi Sans" panose="02000000000000000000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0959449649898232"/>
                      <c:h val="0.2146953387831771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51-4596-AC75-34C4E804583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>
                        <a:gd name="adj" fmla="val 25476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9148197329631508"/>
                      <c:h val="0.172829557421451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51-4596-AC75-34C4E8045838}"/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overflow" horzOverflow="overflow" vert="horz" wrap="square" lIns="38100" tIns="19050" rIns="38100" bIns="19050" anchor="t" anchorCtr="0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Nexi Sans" panose="02000000000000000000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Sheet1!$A$2:$A$4</c:f>
              <c:strCache>
                <c:ptCount val="3"/>
                <c:pt idx="0">
                  <c:v>SCT Ordinario</c:v>
                </c:pt>
                <c:pt idx="1">
                  <c:v>SCT Instant</c:v>
                </c:pt>
                <c:pt idx="2">
                  <c:v>Altro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0.78</c:v>
                </c:pt>
                <c:pt idx="1">
                  <c:v>1E-3</c:v>
                </c:pt>
                <c:pt idx="2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B51-4596-AC75-34C4E80458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6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54821800-3385-C24C-82D3-55A0AE762C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ADD2561-F146-F541-8CFD-7AAFC8A3FA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37466A-777D-C84B-B3F3-4F942AE05237}" type="datetimeFigureOut">
              <a:rPr lang="it-IT" smtClean="0"/>
              <a:t>30/10/2025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1D3B16B-DE76-1D4B-8A54-F919B44855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7AADA23-35F6-8D4E-93FB-8353AEE6D6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294A0-B3B4-2448-8442-827464522E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2676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EF3993-7859-F543-9A00-C6BD4F5C0895}" type="datetimeFigureOut">
              <a:rPr lang="it-IT" smtClean="0"/>
              <a:t>30/10/2025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42AA97-57B6-AD48-9C5C-1ABC159567C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3428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18">
    <p:bg>
      <p:bgPr>
        <a:solidFill>
          <a:srgbClr val="2F38AC">
            <a:alpha val="9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magine 9">
            <a:extLst>
              <a:ext uri="{FF2B5EF4-FFF2-40B4-BE49-F238E27FC236}">
                <a16:creationId xmlns:a16="http://schemas.microsoft.com/office/drawing/2014/main" id="{094F51F3-497E-42E6-A4E6-AB850DC3D6A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4631" t="21203" b="15456"/>
          <a:stretch/>
        </p:blipFill>
        <p:spPr>
          <a:xfrm>
            <a:off x="-1" y="0"/>
            <a:ext cx="5994727" cy="6858000"/>
          </a:xfrm>
          <a:prstGeom prst="rect">
            <a:avLst/>
          </a:prstGeom>
        </p:spPr>
      </p:pic>
      <p:sp>
        <p:nvSpPr>
          <p:cNvPr id="11" name="Ovale 10">
            <a:extLst>
              <a:ext uri="{FF2B5EF4-FFF2-40B4-BE49-F238E27FC236}">
                <a16:creationId xmlns:a16="http://schemas.microsoft.com/office/drawing/2014/main" id="{574E53CF-6533-4D55-9AB0-83B9D1A21231}"/>
              </a:ext>
            </a:extLst>
          </p:cNvPr>
          <p:cNvSpPr>
            <a:spLocks noChangeAspect="1"/>
          </p:cNvSpPr>
          <p:nvPr userDrawn="1"/>
        </p:nvSpPr>
        <p:spPr>
          <a:xfrm rot="20563355">
            <a:off x="6948388" y="257714"/>
            <a:ext cx="1258905" cy="1258905"/>
          </a:xfrm>
          <a:prstGeom prst="ellipse">
            <a:avLst/>
          </a:prstGeom>
          <a:solidFill>
            <a:srgbClr val="32BAD2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" name="Connettore 1 6">
            <a:extLst>
              <a:ext uri="{FF2B5EF4-FFF2-40B4-BE49-F238E27FC236}">
                <a16:creationId xmlns:a16="http://schemas.microsoft.com/office/drawing/2014/main" id="{FE2942D3-462C-40A5-ACEE-A3938F2B6920}"/>
              </a:ext>
            </a:extLst>
          </p:cNvPr>
          <p:cNvCxnSpPr>
            <a:cxnSpLocks/>
          </p:cNvCxnSpPr>
          <p:nvPr userDrawn="1"/>
        </p:nvCxnSpPr>
        <p:spPr>
          <a:xfrm>
            <a:off x="255210" y="3762971"/>
            <a:ext cx="1123200" cy="0"/>
          </a:xfrm>
          <a:prstGeom prst="line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</p:spPr>
      </p:cxnSp>
      <p:sp>
        <p:nvSpPr>
          <p:cNvPr id="14" name="Segnaposto titolo 22">
            <a:extLst>
              <a:ext uri="{FF2B5EF4-FFF2-40B4-BE49-F238E27FC236}">
                <a16:creationId xmlns:a16="http://schemas.microsoft.com/office/drawing/2014/main" id="{F951E9C3-C662-4FF8-B723-AE703C03E9E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5210" y="2679994"/>
            <a:ext cx="5482708" cy="4551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it-IT"/>
              <a:t>Title</a:t>
            </a:r>
          </a:p>
        </p:txBody>
      </p:sp>
      <p:sp>
        <p:nvSpPr>
          <p:cNvPr id="15" name="Segnaposto testo 15">
            <a:extLst>
              <a:ext uri="{FF2B5EF4-FFF2-40B4-BE49-F238E27FC236}">
                <a16:creationId xmlns:a16="http://schemas.microsoft.com/office/drawing/2014/main" id="{94BCE5D2-2533-4871-AEC8-A829632486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5210" y="3245851"/>
            <a:ext cx="5483225" cy="406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 err="1"/>
              <a:t>Subtitle</a:t>
            </a:r>
            <a:endParaRPr lang="it-IT"/>
          </a:p>
        </p:txBody>
      </p:sp>
      <p:sp>
        <p:nvSpPr>
          <p:cNvPr id="16" name="Segnaposto testo 19">
            <a:extLst>
              <a:ext uri="{FF2B5EF4-FFF2-40B4-BE49-F238E27FC236}">
                <a16:creationId xmlns:a16="http://schemas.microsoft.com/office/drawing/2014/main" id="{1033C9DB-E6D2-4E19-8180-C71F50396B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5210" y="3959320"/>
            <a:ext cx="4438650" cy="531812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it-IT"/>
              <a:t>Date</a:t>
            </a:r>
          </a:p>
        </p:txBody>
      </p:sp>
      <p:sp>
        <p:nvSpPr>
          <p:cNvPr id="17" name="Ovale 16">
            <a:extLst>
              <a:ext uri="{FF2B5EF4-FFF2-40B4-BE49-F238E27FC236}">
                <a16:creationId xmlns:a16="http://schemas.microsoft.com/office/drawing/2014/main" id="{1B8E9DA1-878D-4692-9534-7D74571BDBAB}"/>
              </a:ext>
            </a:extLst>
          </p:cNvPr>
          <p:cNvSpPr>
            <a:spLocks noChangeAspect="1"/>
          </p:cNvSpPr>
          <p:nvPr userDrawn="1"/>
        </p:nvSpPr>
        <p:spPr>
          <a:xfrm rot="20563355">
            <a:off x="5427027" y="1298433"/>
            <a:ext cx="753462" cy="753462"/>
          </a:xfrm>
          <a:prstGeom prst="ellipse">
            <a:avLst/>
          </a:prstGeom>
          <a:solidFill>
            <a:srgbClr val="32BAD2">
              <a:alpha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A104A82A-EF8D-4ACA-BD86-614B1BE6F0B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1562" y="298015"/>
            <a:ext cx="1210495" cy="40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874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34">
          <p15:clr>
            <a:srgbClr val="FBAE40"/>
          </p15:clr>
        </p15:guide>
        <p15:guide id="2" pos="7446">
          <p15:clr>
            <a:srgbClr val="FBAE40"/>
          </p15:clr>
        </p15:guide>
        <p15:guide id="3" orient="horz" pos="2160">
          <p15:clr>
            <a:srgbClr val="FBAE40"/>
          </p15:clr>
        </p15:guide>
        <p15:guide id="4" orient="horz" pos="1911">
          <p15:clr>
            <a:srgbClr val="FBAE40"/>
          </p15:clr>
        </p15:guide>
        <p15:guide id="5" orient="horz" pos="1684">
          <p15:clr>
            <a:srgbClr val="FBAE40"/>
          </p15:clr>
        </p15:guide>
        <p15:guide id="6" orient="horz" pos="1434">
          <p15:clr>
            <a:srgbClr val="FBAE40"/>
          </p15:clr>
        </p15:guide>
        <p15:guide id="7" orient="horz" pos="1185">
          <p15:clr>
            <a:srgbClr val="FBAE40"/>
          </p15:clr>
        </p15:guide>
        <p15:guide id="8" orient="horz" pos="958">
          <p15:clr>
            <a:srgbClr val="FBAE40"/>
          </p15:clr>
        </p15:guide>
        <p15:guide id="9" orient="horz" pos="709">
          <p15:clr>
            <a:srgbClr val="FBAE40"/>
          </p15:clr>
        </p15:guide>
        <p15:guide id="10" orient="horz" pos="482">
          <p15:clr>
            <a:srgbClr val="FBAE40"/>
          </p15:clr>
        </p15:guide>
        <p15:guide id="11" orient="horz" pos="232">
          <p15:clr>
            <a:srgbClr val="FBAE40"/>
          </p15:clr>
        </p15:guide>
        <p15:guide id="12" orient="horz" pos="2409">
          <p15:clr>
            <a:srgbClr val="FBAE40"/>
          </p15:clr>
        </p15:guide>
        <p15:guide id="13" orient="horz" pos="2636">
          <p15:clr>
            <a:srgbClr val="FBAE40"/>
          </p15:clr>
        </p15:guide>
        <p15:guide id="14" orient="horz" pos="2886">
          <p15:clr>
            <a:srgbClr val="FBAE40"/>
          </p15:clr>
        </p15:guide>
        <p15:guide id="15" orient="horz" pos="3113">
          <p15:clr>
            <a:srgbClr val="FBAE40"/>
          </p15:clr>
        </p15:guide>
        <p15:guide id="16" orient="horz" pos="3362">
          <p15:clr>
            <a:srgbClr val="FBAE40"/>
          </p15:clr>
        </p15:guide>
        <p15:guide id="17" orient="horz" pos="3589">
          <p15:clr>
            <a:srgbClr val="FBAE40"/>
          </p15:clr>
        </p15:guide>
        <p15:guide id="18" orient="horz" pos="3838">
          <p15:clr>
            <a:srgbClr val="FBAE40"/>
          </p15:clr>
        </p15:guide>
        <p15:guide id="19" orient="horz" pos="406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+ Text Whit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2">
            <a:extLst>
              <a:ext uri="{FF2B5EF4-FFF2-40B4-BE49-F238E27FC236}">
                <a16:creationId xmlns:a16="http://schemas.microsoft.com/office/drawing/2014/main" id="{2608F4F4-D714-ED4F-B613-4BD40240FE2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1475" y="429526"/>
            <a:ext cx="11463338" cy="10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b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it-IT"/>
              <a:t>Title </a:t>
            </a:r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id="{3F34CC76-1D7F-9C4E-8F78-6547D55A9BDB}"/>
              </a:ext>
            </a:extLst>
          </p:cNvPr>
          <p:cNvCxnSpPr>
            <a:cxnSpLocks/>
          </p:cNvCxnSpPr>
          <p:nvPr userDrawn="1"/>
        </p:nvCxnSpPr>
        <p:spPr>
          <a:xfrm flipH="1">
            <a:off x="191476" y="-10319"/>
            <a:ext cx="1" cy="775494"/>
          </a:xfrm>
          <a:prstGeom prst="line">
            <a:avLst/>
          </a:prstGeom>
          <a:ln w="12700">
            <a:solidFill>
              <a:schemeClr val="bg2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D1612C-6837-4A31-AA24-7E6B08A38F9A}"/>
              </a:ext>
            </a:extLst>
          </p:cNvPr>
          <p:cNvSpPr txBox="1">
            <a:spLocks/>
          </p:cNvSpPr>
          <p:nvPr userDrawn="1"/>
        </p:nvSpPr>
        <p:spPr>
          <a:xfrm>
            <a:off x="10475202" y="6484482"/>
            <a:ext cx="1332320" cy="31882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it-IT"/>
            </a:defPPr>
            <a:lvl1pPr marL="0" algn="r" defTabSz="914400" rtl="0" eaLnBrk="1" latinLnBrk="0" hangingPunct="1">
              <a:defRPr sz="1400" kern="120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F63A3B-78C7-47BE-AE5E-E10140E04643}" type="slidenum">
              <a:rPr lang="en-US" sz="1200" smtClean="0">
                <a:solidFill>
                  <a:schemeClr val="tx1"/>
                </a:solidFill>
                <a:latin typeface="+mn-lt"/>
              </a:rPr>
              <a:pPr/>
              <a:t>‹N›</a:t>
            </a:fld>
            <a:endParaRPr lang="en-US" sz="120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D9862894-CC48-4DC2-8C08-6A78BE39D166}"/>
              </a:ext>
            </a:extLst>
          </p:cNvPr>
          <p:cNvCxnSpPr>
            <a:cxnSpLocks/>
          </p:cNvCxnSpPr>
          <p:nvPr userDrawn="1"/>
        </p:nvCxnSpPr>
        <p:spPr>
          <a:xfrm>
            <a:off x="1182255" y="6643894"/>
            <a:ext cx="1024312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magine 7" descr="Immagine che contiene testo, segnale&#10;&#10;Descrizione generata automaticamente">
            <a:extLst>
              <a:ext uri="{FF2B5EF4-FFF2-40B4-BE49-F238E27FC236}">
                <a16:creationId xmlns:a16="http://schemas.microsoft.com/office/drawing/2014/main" id="{44ADB8F3-2AAD-4A0B-8D73-BFD8ACFC5F3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6770" y="6521219"/>
            <a:ext cx="714645" cy="245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961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34">
          <p15:clr>
            <a:srgbClr val="FBAE40"/>
          </p15:clr>
        </p15:guide>
        <p15:guide id="2" pos="7446">
          <p15:clr>
            <a:srgbClr val="FBAE40"/>
          </p15:clr>
        </p15:guide>
        <p15:guide id="3" orient="horz" pos="2160">
          <p15:clr>
            <a:srgbClr val="FBAE40"/>
          </p15:clr>
        </p15:guide>
        <p15:guide id="4" orient="horz" pos="1911">
          <p15:clr>
            <a:srgbClr val="FBAE40"/>
          </p15:clr>
        </p15:guide>
        <p15:guide id="5" orient="horz" pos="1684">
          <p15:clr>
            <a:srgbClr val="FBAE40"/>
          </p15:clr>
        </p15:guide>
        <p15:guide id="6" orient="horz" pos="1434">
          <p15:clr>
            <a:srgbClr val="FBAE40"/>
          </p15:clr>
        </p15:guide>
        <p15:guide id="7" orient="horz" pos="1185">
          <p15:clr>
            <a:srgbClr val="FBAE40"/>
          </p15:clr>
        </p15:guide>
        <p15:guide id="8" orient="horz" pos="958">
          <p15:clr>
            <a:srgbClr val="FBAE40"/>
          </p15:clr>
        </p15:guide>
        <p15:guide id="9" orient="horz" pos="709">
          <p15:clr>
            <a:srgbClr val="FBAE40"/>
          </p15:clr>
        </p15:guide>
        <p15:guide id="10" orient="horz" pos="482">
          <p15:clr>
            <a:srgbClr val="FBAE40"/>
          </p15:clr>
        </p15:guide>
        <p15:guide id="11" orient="horz" pos="232">
          <p15:clr>
            <a:srgbClr val="FBAE40"/>
          </p15:clr>
        </p15:guide>
        <p15:guide id="12" orient="horz" pos="2409">
          <p15:clr>
            <a:srgbClr val="FBAE40"/>
          </p15:clr>
        </p15:guide>
        <p15:guide id="13" orient="horz" pos="2636">
          <p15:clr>
            <a:srgbClr val="FBAE40"/>
          </p15:clr>
        </p15:guide>
        <p15:guide id="14" orient="horz" pos="2886">
          <p15:clr>
            <a:srgbClr val="FBAE40"/>
          </p15:clr>
        </p15:guide>
        <p15:guide id="15" orient="horz" pos="3113">
          <p15:clr>
            <a:srgbClr val="FBAE40"/>
          </p15:clr>
        </p15:guide>
        <p15:guide id="16" orient="horz" pos="3362">
          <p15:clr>
            <a:srgbClr val="FBAE40"/>
          </p15:clr>
        </p15:guide>
        <p15:guide id="17" orient="horz" pos="3589">
          <p15:clr>
            <a:srgbClr val="FBAE40"/>
          </p15:clr>
        </p15:guide>
        <p15:guide id="18" orient="horz" pos="3838">
          <p15:clr>
            <a:srgbClr val="FBAE40"/>
          </p15:clr>
        </p15:guide>
        <p15:guide id="19" orient="horz" pos="406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E3BF6024-E0D8-384A-B055-C85A64FC330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27000">
                <a:srgbClr val="1771A3">
                  <a:alpha val="71000"/>
                </a:srgbClr>
              </a:gs>
              <a:gs pos="10000">
                <a:srgbClr val="00B09B">
                  <a:alpha val="50059"/>
                </a:srgbClr>
              </a:gs>
              <a:gs pos="58000">
                <a:srgbClr val="2D32AA">
                  <a:alpha val="93000"/>
                </a:srgb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12486E21-8D90-EF49-9032-069660912725}"/>
              </a:ext>
            </a:extLst>
          </p:cNvPr>
          <p:cNvSpPr/>
          <p:nvPr userDrawn="1"/>
        </p:nvSpPr>
        <p:spPr>
          <a:xfrm>
            <a:off x="2804071" y="1943031"/>
            <a:ext cx="1377421" cy="1377421"/>
          </a:xfrm>
          <a:prstGeom prst="ellipse">
            <a:avLst/>
          </a:prstGeom>
          <a:solidFill>
            <a:srgbClr val="2D32AA">
              <a:alpha val="8545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26564647-FE3F-4643-AF0C-6E095804CE5D}"/>
              </a:ext>
            </a:extLst>
          </p:cNvPr>
          <p:cNvSpPr>
            <a:spLocks noChangeAspect="1"/>
          </p:cNvSpPr>
          <p:nvPr userDrawn="1"/>
        </p:nvSpPr>
        <p:spPr>
          <a:xfrm>
            <a:off x="3779061" y="2689421"/>
            <a:ext cx="631031" cy="631031"/>
          </a:xfrm>
          <a:prstGeom prst="ellipse">
            <a:avLst/>
          </a:prstGeom>
          <a:solidFill>
            <a:srgbClr val="0CA2A0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0B09B"/>
              </a:solidFill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A019AEB0-1928-0243-B272-9A27FF8917B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17006" y="2918459"/>
            <a:ext cx="2157988" cy="726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073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279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834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6938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tags" Target="../tags/tag3.xml"/><Relationship Id="rId7" Type="http://schemas.openxmlformats.org/officeDocument/2006/relationships/image" Target="../media/image5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linkedin.com/in/santino-puler%C3%A0-22827b324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CF264F66-4160-113C-ED4B-6BB93145C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210" y="2679994"/>
            <a:ext cx="11554988" cy="455138"/>
          </a:xfrm>
        </p:spPr>
        <p:txBody>
          <a:bodyPr>
            <a:noAutofit/>
          </a:bodyPr>
          <a:lstStyle/>
          <a:p>
            <a:r>
              <a:rPr lang="it-IT" sz="2400">
                <a:latin typeface="Nexi Sans" panose="02000000000000000000" pitchFamily="2" charset="0"/>
              </a:rPr>
              <a:t>NEXI: PARTNER STRATEGICO PER UNA PA DIGITALE, EFFICIENTE E ISTANTANEA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320AFE3-160C-353C-BF4F-F8275B690E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5210" y="3245853"/>
            <a:ext cx="6540226" cy="406400"/>
          </a:xfrm>
        </p:spPr>
        <p:txBody>
          <a:bodyPr/>
          <a:lstStyle/>
          <a:p>
            <a:r>
              <a:rPr lang="it-IT" sz="2000">
                <a:latin typeface="Nexi Sans" panose="02000000000000000000" pitchFamily="2" charset="0"/>
              </a:rPr>
              <a:t>Santino Pulerà – Product Manager | Tesoreria Enti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4749C38-FE38-5C1A-DF51-302DF088F37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5210" y="3959320"/>
            <a:ext cx="6251468" cy="531812"/>
          </a:xfrm>
        </p:spPr>
        <p:txBody>
          <a:bodyPr/>
          <a:lstStyle/>
          <a:p>
            <a:r>
              <a:rPr lang="it-IT" b="1">
                <a:latin typeface="Nexi Sans" panose="02000000000000000000" pitchFamily="2" charset="0"/>
              </a:rPr>
              <a:t>IL FUTURO E’ ORA: UNA PA DIGITALE E ISTANTANEA</a:t>
            </a:r>
          </a:p>
          <a:p>
            <a:r>
              <a:rPr lang="it-IT">
                <a:latin typeface="Nexi Sans" panose="02000000000000000000" pitchFamily="2" charset="0"/>
              </a:rPr>
              <a:t>Milano, 31 Ottobre 2025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1FB805F8-DA28-BA89-AD72-E054E2DE97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209" y="5398335"/>
            <a:ext cx="1177616" cy="1177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462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DD7E0-CF7E-5856-6287-43D9E3A44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e 9">
            <a:extLst>
              <a:ext uri="{FF2B5EF4-FFF2-40B4-BE49-F238E27FC236}">
                <a16:creationId xmlns:a16="http://schemas.microsoft.com/office/drawing/2014/main" id="{A236B46A-8376-8F3D-5D11-FE6511498C42}"/>
              </a:ext>
            </a:extLst>
          </p:cNvPr>
          <p:cNvSpPr/>
          <p:nvPr/>
        </p:nvSpPr>
        <p:spPr>
          <a:xfrm>
            <a:off x="-459013" y="1493873"/>
            <a:ext cx="4635500" cy="4618800"/>
          </a:xfrm>
          <a:prstGeom prst="ellipse">
            <a:avLst/>
          </a:prstGeom>
          <a:solidFill>
            <a:srgbClr val="262A9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Nexi Sans" panose="02000000000000000000" pitchFamily="2" charset="0"/>
            </a:endParaRPr>
          </a:p>
        </p:txBody>
      </p:sp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5E34FE51-B1F0-1600-E39F-7B4542ECC2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t-IT">
                <a:latin typeface="Nexi Sans" panose="02000000000000000000" pitchFamily="2" charset="0"/>
              </a:rPr>
              <a:t>L’Offerta di Nexi per la Pubblica Amministrazione</a:t>
            </a:r>
          </a:p>
          <a:p>
            <a:endParaRPr lang="it-IT">
              <a:latin typeface="Nexi Sans" panose="02000000000000000000" pitchFamily="2" charset="0"/>
            </a:endParaRPr>
          </a:p>
        </p:txBody>
      </p:sp>
      <p:sp>
        <p:nvSpPr>
          <p:cNvPr id="11" name="TextBox 344">
            <a:extLst>
              <a:ext uri="{FF2B5EF4-FFF2-40B4-BE49-F238E27FC236}">
                <a16:creationId xmlns:a16="http://schemas.microsoft.com/office/drawing/2014/main" id="{2AF7F6E4-52FF-32FD-0729-51B27EBB77B2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893524" y="1654989"/>
            <a:ext cx="1930426" cy="425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9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0" cap="none" spc="0" normalizeH="0" baseline="0" noProof="0">
                <a:ln>
                  <a:noFill/>
                </a:ln>
                <a:solidFill>
                  <a:srgbClr val="28D5D9"/>
                </a:solidFill>
                <a:effectLst/>
                <a:uLnTx/>
                <a:uFillTx/>
                <a:latin typeface="Nexi Sans" panose="02000000000000000000" pitchFamily="2" charset="0"/>
                <a:cs typeface="Calibri" panose="020F0502020204030204" pitchFamily="34" charset="0"/>
              </a:rPr>
              <a:t>KEY NUMBERS</a:t>
            </a:r>
          </a:p>
        </p:txBody>
      </p:sp>
      <p:sp>
        <p:nvSpPr>
          <p:cNvPr id="13" name="TextBox 344">
            <a:extLst>
              <a:ext uri="{FF2B5EF4-FFF2-40B4-BE49-F238E27FC236}">
                <a16:creationId xmlns:a16="http://schemas.microsoft.com/office/drawing/2014/main" id="{FF8E4A16-55BA-FEAA-1EF1-12881F3DB81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926547" y="2167477"/>
            <a:ext cx="2377099" cy="100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lnSpc>
                <a:spcPct val="90000"/>
              </a:lnSpc>
              <a:defRPr/>
            </a:pPr>
            <a:r>
              <a:rPr kumimoji="0" lang="it-IT" sz="2400" i="0" u="none" strike="noStrike" kern="0" cap="none" spc="0" normalizeH="0" baseline="0" noProof="0">
                <a:ln>
                  <a:noFill/>
                </a:ln>
                <a:solidFill>
                  <a:srgbClr val="28D5D9"/>
                </a:solidFill>
                <a:effectLst/>
                <a:uLnTx/>
                <a:uFillTx/>
                <a:latin typeface="Nexi Sans" panose="02000000000000000000" pitchFamily="2" charset="0"/>
                <a:cs typeface="Calibri" panose="020F0502020204030204" pitchFamily="34" charset="0"/>
              </a:rPr>
              <a:t>&gt; 30 anni</a:t>
            </a:r>
          </a:p>
          <a:p>
            <a:pPr defTabSz="914400">
              <a:lnSpc>
                <a:spcPct val="90000"/>
              </a:lnSpc>
              <a:defRPr/>
            </a:pPr>
            <a:r>
              <a:rPr lang="it-IT" sz="1400" b="1" kern="0">
                <a:solidFill>
                  <a:schemeClr val="bg1"/>
                </a:solidFill>
                <a:latin typeface="Nexi Sans" panose="02000000000000000000" pitchFamily="2" charset="0"/>
                <a:cs typeface="Calibri" panose="020F0502020204030204" pitchFamily="34" charset="0"/>
              </a:rPr>
              <a:t>consulenza e sviluppo soluzioni per PA e Istituti Tesorieri</a:t>
            </a:r>
          </a:p>
        </p:txBody>
      </p:sp>
      <p:sp>
        <p:nvSpPr>
          <p:cNvPr id="15" name="Freeform 232">
            <a:extLst>
              <a:ext uri="{FF2B5EF4-FFF2-40B4-BE49-F238E27FC236}">
                <a16:creationId xmlns:a16="http://schemas.microsoft.com/office/drawing/2014/main" id="{9FE9C37F-2EFD-0ED0-EEEA-06BEA6FD2611}"/>
              </a:ext>
            </a:extLst>
          </p:cNvPr>
          <p:cNvSpPr>
            <a:spLocks noEditPoints="1"/>
          </p:cNvSpPr>
          <p:nvPr/>
        </p:nvSpPr>
        <p:spPr bwMode="auto">
          <a:xfrm>
            <a:off x="337246" y="2406241"/>
            <a:ext cx="612000" cy="612000"/>
          </a:xfrm>
          <a:custGeom>
            <a:avLst/>
            <a:gdLst/>
            <a:ahLst/>
            <a:cxnLst>
              <a:cxn ang="0">
                <a:pos x="1104" y="2207"/>
              </a:cxn>
              <a:cxn ang="0">
                <a:pos x="674" y="2120"/>
              </a:cxn>
              <a:cxn ang="0">
                <a:pos x="323" y="1883"/>
              </a:cxn>
              <a:cxn ang="0">
                <a:pos x="87" y="1533"/>
              </a:cxn>
              <a:cxn ang="0">
                <a:pos x="0" y="1103"/>
              </a:cxn>
              <a:cxn ang="0">
                <a:pos x="87" y="674"/>
              </a:cxn>
              <a:cxn ang="0">
                <a:pos x="323" y="323"/>
              </a:cxn>
              <a:cxn ang="0">
                <a:pos x="674" y="87"/>
              </a:cxn>
              <a:cxn ang="0">
                <a:pos x="1104" y="0"/>
              </a:cxn>
              <a:cxn ang="0">
                <a:pos x="1533" y="87"/>
              </a:cxn>
              <a:cxn ang="0">
                <a:pos x="1884" y="323"/>
              </a:cxn>
              <a:cxn ang="0">
                <a:pos x="2120" y="674"/>
              </a:cxn>
              <a:cxn ang="0">
                <a:pos x="2207" y="1103"/>
              </a:cxn>
              <a:cxn ang="0">
                <a:pos x="2120" y="1533"/>
              </a:cxn>
              <a:cxn ang="0">
                <a:pos x="1884" y="1883"/>
              </a:cxn>
              <a:cxn ang="0">
                <a:pos x="1533" y="2120"/>
              </a:cxn>
              <a:cxn ang="0">
                <a:pos x="1104" y="2207"/>
              </a:cxn>
              <a:cxn ang="0">
                <a:pos x="1104" y="73"/>
              </a:cxn>
              <a:cxn ang="0">
                <a:pos x="703" y="154"/>
              </a:cxn>
              <a:cxn ang="0">
                <a:pos x="375" y="375"/>
              </a:cxn>
              <a:cxn ang="0">
                <a:pos x="155" y="702"/>
              </a:cxn>
              <a:cxn ang="0">
                <a:pos x="74" y="1103"/>
              </a:cxn>
              <a:cxn ang="0">
                <a:pos x="155" y="1504"/>
              </a:cxn>
              <a:cxn ang="0">
                <a:pos x="375" y="1832"/>
              </a:cxn>
              <a:cxn ang="0">
                <a:pos x="703" y="2052"/>
              </a:cxn>
              <a:cxn ang="0">
                <a:pos x="1104" y="2133"/>
              </a:cxn>
              <a:cxn ang="0">
                <a:pos x="1505" y="2052"/>
              </a:cxn>
              <a:cxn ang="0">
                <a:pos x="1832" y="1832"/>
              </a:cxn>
              <a:cxn ang="0">
                <a:pos x="2053" y="1504"/>
              </a:cxn>
              <a:cxn ang="0">
                <a:pos x="2134" y="1103"/>
              </a:cxn>
              <a:cxn ang="0">
                <a:pos x="2053" y="702"/>
              </a:cxn>
              <a:cxn ang="0">
                <a:pos x="1832" y="375"/>
              </a:cxn>
              <a:cxn ang="0">
                <a:pos x="1505" y="154"/>
              </a:cxn>
              <a:cxn ang="0">
                <a:pos x="1104" y="73"/>
              </a:cxn>
            </a:cxnLst>
            <a:rect l="0" t="0" r="r" b="b"/>
            <a:pathLst>
              <a:path w="2207" h="2207">
                <a:moveTo>
                  <a:pt x="1104" y="2207"/>
                </a:moveTo>
                <a:cubicBezTo>
                  <a:pt x="955" y="2207"/>
                  <a:pt x="810" y="2177"/>
                  <a:pt x="674" y="2120"/>
                </a:cubicBezTo>
                <a:cubicBezTo>
                  <a:pt x="543" y="2064"/>
                  <a:pt x="425" y="1985"/>
                  <a:pt x="323" y="1883"/>
                </a:cubicBezTo>
                <a:cubicBezTo>
                  <a:pt x="222" y="1782"/>
                  <a:pt x="143" y="1664"/>
                  <a:pt x="87" y="1533"/>
                </a:cubicBezTo>
                <a:cubicBezTo>
                  <a:pt x="30" y="1397"/>
                  <a:pt x="0" y="1252"/>
                  <a:pt x="0" y="1103"/>
                </a:cubicBezTo>
                <a:cubicBezTo>
                  <a:pt x="0" y="954"/>
                  <a:pt x="30" y="810"/>
                  <a:pt x="87" y="674"/>
                </a:cubicBezTo>
                <a:cubicBezTo>
                  <a:pt x="143" y="542"/>
                  <a:pt x="222" y="424"/>
                  <a:pt x="323" y="323"/>
                </a:cubicBezTo>
                <a:cubicBezTo>
                  <a:pt x="425" y="222"/>
                  <a:pt x="543" y="142"/>
                  <a:pt x="674" y="87"/>
                </a:cubicBezTo>
                <a:cubicBezTo>
                  <a:pt x="810" y="29"/>
                  <a:pt x="955" y="0"/>
                  <a:pt x="1104" y="0"/>
                </a:cubicBezTo>
                <a:cubicBezTo>
                  <a:pt x="1253" y="0"/>
                  <a:pt x="1397" y="29"/>
                  <a:pt x="1533" y="87"/>
                </a:cubicBezTo>
                <a:cubicBezTo>
                  <a:pt x="1665" y="142"/>
                  <a:pt x="1783" y="222"/>
                  <a:pt x="1884" y="323"/>
                </a:cubicBezTo>
                <a:cubicBezTo>
                  <a:pt x="1985" y="424"/>
                  <a:pt x="2065" y="542"/>
                  <a:pt x="2120" y="674"/>
                </a:cubicBezTo>
                <a:cubicBezTo>
                  <a:pt x="2178" y="810"/>
                  <a:pt x="2207" y="954"/>
                  <a:pt x="2207" y="1103"/>
                </a:cubicBezTo>
                <a:cubicBezTo>
                  <a:pt x="2207" y="1252"/>
                  <a:pt x="2178" y="1397"/>
                  <a:pt x="2120" y="1533"/>
                </a:cubicBezTo>
                <a:cubicBezTo>
                  <a:pt x="2065" y="1664"/>
                  <a:pt x="1985" y="1782"/>
                  <a:pt x="1884" y="1883"/>
                </a:cubicBezTo>
                <a:cubicBezTo>
                  <a:pt x="1783" y="1985"/>
                  <a:pt x="1665" y="2064"/>
                  <a:pt x="1533" y="2120"/>
                </a:cubicBezTo>
                <a:cubicBezTo>
                  <a:pt x="1397" y="2177"/>
                  <a:pt x="1253" y="2207"/>
                  <a:pt x="1104" y="2207"/>
                </a:cubicBezTo>
                <a:close/>
                <a:moveTo>
                  <a:pt x="1104" y="73"/>
                </a:moveTo>
                <a:cubicBezTo>
                  <a:pt x="965" y="73"/>
                  <a:pt x="830" y="101"/>
                  <a:pt x="703" y="154"/>
                </a:cubicBezTo>
                <a:cubicBezTo>
                  <a:pt x="580" y="206"/>
                  <a:pt x="470" y="280"/>
                  <a:pt x="375" y="375"/>
                </a:cubicBezTo>
                <a:cubicBezTo>
                  <a:pt x="281" y="470"/>
                  <a:pt x="206" y="580"/>
                  <a:pt x="155" y="702"/>
                </a:cubicBezTo>
                <a:cubicBezTo>
                  <a:pt x="101" y="829"/>
                  <a:pt x="74" y="964"/>
                  <a:pt x="74" y="1103"/>
                </a:cubicBezTo>
                <a:cubicBezTo>
                  <a:pt x="74" y="1242"/>
                  <a:pt x="101" y="1377"/>
                  <a:pt x="155" y="1504"/>
                </a:cubicBezTo>
                <a:cubicBezTo>
                  <a:pt x="206" y="1627"/>
                  <a:pt x="281" y="1737"/>
                  <a:pt x="375" y="1832"/>
                </a:cubicBezTo>
                <a:cubicBezTo>
                  <a:pt x="470" y="1926"/>
                  <a:pt x="580" y="2001"/>
                  <a:pt x="703" y="2052"/>
                </a:cubicBezTo>
                <a:cubicBezTo>
                  <a:pt x="830" y="2106"/>
                  <a:pt x="965" y="2133"/>
                  <a:pt x="1104" y="2133"/>
                </a:cubicBezTo>
                <a:cubicBezTo>
                  <a:pt x="1243" y="2133"/>
                  <a:pt x="1378" y="2106"/>
                  <a:pt x="1505" y="2052"/>
                </a:cubicBezTo>
                <a:cubicBezTo>
                  <a:pt x="1627" y="2001"/>
                  <a:pt x="1737" y="1926"/>
                  <a:pt x="1832" y="1832"/>
                </a:cubicBezTo>
                <a:cubicBezTo>
                  <a:pt x="1927" y="1737"/>
                  <a:pt x="2001" y="1627"/>
                  <a:pt x="2053" y="1504"/>
                </a:cubicBezTo>
                <a:cubicBezTo>
                  <a:pt x="2106" y="1377"/>
                  <a:pt x="2134" y="1242"/>
                  <a:pt x="2134" y="1103"/>
                </a:cubicBezTo>
                <a:cubicBezTo>
                  <a:pt x="2134" y="964"/>
                  <a:pt x="2106" y="829"/>
                  <a:pt x="2053" y="702"/>
                </a:cubicBezTo>
                <a:cubicBezTo>
                  <a:pt x="2001" y="580"/>
                  <a:pt x="1927" y="470"/>
                  <a:pt x="1832" y="375"/>
                </a:cubicBezTo>
                <a:cubicBezTo>
                  <a:pt x="1737" y="280"/>
                  <a:pt x="1627" y="206"/>
                  <a:pt x="1505" y="154"/>
                </a:cubicBezTo>
                <a:cubicBezTo>
                  <a:pt x="1378" y="101"/>
                  <a:pt x="1243" y="73"/>
                  <a:pt x="1104" y="73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>
              <a:latin typeface="Nexi Sans" panose="02000000000000000000" pitchFamily="2" charset="0"/>
            </a:endParaRPr>
          </a:p>
        </p:txBody>
      </p:sp>
      <p:sp>
        <p:nvSpPr>
          <p:cNvPr id="18" name="TextBox 345">
            <a:extLst>
              <a:ext uri="{FF2B5EF4-FFF2-40B4-BE49-F238E27FC236}">
                <a16:creationId xmlns:a16="http://schemas.microsoft.com/office/drawing/2014/main" id="{BE725215-46B1-FF73-6E2A-A8600CB3694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946597" y="4052823"/>
            <a:ext cx="3096132" cy="6186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2400" kern="0">
                <a:solidFill>
                  <a:srgbClr val="28D5D9"/>
                </a:solidFill>
                <a:latin typeface="Nexi Sans" panose="02000000000000000000" pitchFamily="2" charset="0"/>
                <a:cs typeface="Calibri" panose="020F0502020204030204" pitchFamily="34" charset="0"/>
              </a:rPr>
              <a:t>~</a:t>
            </a:r>
            <a:r>
              <a:rPr lang="en-US" sz="2400" kern="0">
                <a:solidFill>
                  <a:srgbClr val="28D5D9"/>
                </a:solidFill>
                <a:latin typeface="Nexi Sans" panose="02000000000000000000" pitchFamily="2" charset="0"/>
                <a:cs typeface="Calibri" panose="020F0502020204030204" pitchFamily="34" charset="0"/>
              </a:rPr>
              <a:t> 15.000 Enti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spc="-5">
                <a:solidFill>
                  <a:schemeClr val="bg1"/>
                </a:solidFill>
                <a:latin typeface="Nexi Sans" panose="02000000000000000000" pitchFamily="2" charset="0"/>
                <a:cs typeface="Calibri" panose="020F0502020204030204" pitchFamily="34" charset="0"/>
              </a:rPr>
              <a:t>Enti indiretti gestiti</a:t>
            </a:r>
            <a:endParaRPr kumimoji="0" lang="en-US" sz="14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Nexi Sans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20" name="Freeform 71">
            <a:extLst>
              <a:ext uri="{FF2B5EF4-FFF2-40B4-BE49-F238E27FC236}">
                <a16:creationId xmlns:a16="http://schemas.microsoft.com/office/drawing/2014/main" id="{5C1002A2-DC97-94B9-B482-1A7AEEDB792D}"/>
              </a:ext>
            </a:extLst>
          </p:cNvPr>
          <p:cNvSpPr>
            <a:spLocks noEditPoints="1"/>
          </p:cNvSpPr>
          <p:nvPr/>
        </p:nvSpPr>
        <p:spPr bwMode="auto">
          <a:xfrm>
            <a:off x="337246" y="4056378"/>
            <a:ext cx="612000" cy="611520"/>
          </a:xfrm>
          <a:custGeom>
            <a:avLst/>
            <a:gdLst/>
            <a:ahLst/>
            <a:cxnLst>
              <a:cxn ang="0">
                <a:pos x="1103" y="2206"/>
              </a:cxn>
              <a:cxn ang="0">
                <a:pos x="674" y="2120"/>
              </a:cxn>
              <a:cxn ang="0">
                <a:pos x="323" y="1883"/>
              </a:cxn>
              <a:cxn ang="0">
                <a:pos x="87" y="1532"/>
              </a:cxn>
              <a:cxn ang="0">
                <a:pos x="0" y="1103"/>
              </a:cxn>
              <a:cxn ang="0">
                <a:pos x="87" y="674"/>
              </a:cxn>
              <a:cxn ang="0">
                <a:pos x="323" y="323"/>
              </a:cxn>
              <a:cxn ang="0">
                <a:pos x="674" y="86"/>
              </a:cxn>
              <a:cxn ang="0">
                <a:pos x="1103" y="0"/>
              </a:cxn>
              <a:cxn ang="0">
                <a:pos x="1533" y="86"/>
              </a:cxn>
              <a:cxn ang="0">
                <a:pos x="1883" y="323"/>
              </a:cxn>
              <a:cxn ang="0">
                <a:pos x="2120" y="674"/>
              </a:cxn>
              <a:cxn ang="0">
                <a:pos x="2207" y="1103"/>
              </a:cxn>
              <a:cxn ang="0">
                <a:pos x="2120" y="1532"/>
              </a:cxn>
              <a:cxn ang="0">
                <a:pos x="1883" y="1883"/>
              </a:cxn>
              <a:cxn ang="0">
                <a:pos x="1533" y="2120"/>
              </a:cxn>
              <a:cxn ang="0">
                <a:pos x="1103" y="2206"/>
              </a:cxn>
              <a:cxn ang="0">
                <a:pos x="1103" y="73"/>
              </a:cxn>
              <a:cxn ang="0">
                <a:pos x="702" y="154"/>
              </a:cxn>
              <a:cxn ang="0">
                <a:pos x="375" y="375"/>
              </a:cxn>
              <a:cxn ang="0">
                <a:pos x="154" y="702"/>
              </a:cxn>
              <a:cxn ang="0">
                <a:pos x="73" y="1103"/>
              </a:cxn>
              <a:cxn ang="0">
                <a:pos x="154" y="1504"/>
              </a:cxn>
              <a:cxn ang="0">
                <a:pos x="375" y="1831"/>
              </a:cxn>
              <a:cxn ang="0">
                <a:pos x="702" y="2052"/>
              </a:cxn>
              <a:cxn ang="0">
                <a:pos x="1103" y="2133"/>
              </a:cxn>
              <a:cxn ang="0">
                <a:pos x="1504" y="2052"/>
              </a:cxn>
              <a:cxn ang="0">
                <a:pos x="1832" y="1831"/>
              </a:cxn>
              <a:cxn ang="0">
                <a:pos x="2052" y="1504"/>
              </a:cxn>
              <a:cxn ang="0">
                <a:pos x="2133" y="1103"/>
              </a:cxn>
              <a:cxn ang="0">
                <a:pos x="2052" y="702"/>
              </a:cxn>
              <a:cxn ang="0">
                <a:pos x="1832" y="375"/>
              </a:cxn>
              <a:cxn ang="0">
                <a:pos x="1504" y="154"/>
              </a:cxn>
              <a:cxn ang="0">
                <a:pos x="1103" y="73"/>
              </a:cxn>
            </a:cxnLst>
            <a:rect l="0" t="0" r="r" b="b"/>
            <a:pathLst>
              <a:path w="2207" h="2206">
                <a:moveTo>
                  <a:pt x="1103" y="2206"/>
                </a:moveTo>
                <a:cubicBezTo>
                  <a:pt x="954" y="2206"/>
                  <a:pt x="810" y="2177"/>
                  <a:pt x="674" y="2120"/>
                </a:cubicBezTo>
                <a:cubicBezTo>
                  <a:pt x="542" y="2064"/>
                  <a:pt x="424" y="1984"/>
                  <a:pt x="323" y="1883"/>
                </a:cubicBezTo>
                <a:cubicBezTo>
                  <a:pt x="222" y="1782"/>
                  <a:pt x="142" y="1664"/>
                  <a:pt x="87" y="1532"/>
                </a:cubicBezTo>
                <a:cubicBezTo>
                  <a:pt x="29" y="1396"/>
                  <a:pt x="0" y="1252"/>
                  <a:pt x="0" y="1103"/>
                </a:cubicBezTo>
                <a:cubicBezTo>
                  <a:pt x="0" y="954"/>
                  <a:pt x="29" y="810"/>
                  <a:pt x="87" y="674"/>
                </a:cubicBezTo>
                <a:cubicBezTo>
                  <a:pt x="142" y="542"/>
                  <a:pt x="222" y="424"/>
                  <a:pt x="323" y="323"/>
                </a:cubicBezTo>
                <a:cubicBezTo>
                  <a:pt x="424" y="222"/>
                  <a:pt x="542" y="142"/>
                  <a:pt x="674" y="86"/>
                </a:cubicBezTo>
                <a:cubicBezTo>
                  <a:pt x="810" y="29"/>
                  <a:pt x="954" y="0"/>
                  <a:pt x="1103" y="0"/>
                </a:cubicBezTo>
                <a:cubicBezTo>
                  <a:pt x="1252" y="0"/>
                  <a:pt x="1397" y="29"/>
                  <a:pt x="1533" y="86"/>
                </a:cubicBezTo>
                <a:cubicBezTo>
                  <a:pt x="1664" y="142"/>
                  <a:pt x="1782" y="222"/>
                  <a:pt x="1883" y="323"/>
                </a:cubicBezTo>
                <a:cubicBezTo>
                  <a:pt x="1985" y="424"/>
                  <a:pt x="2064" y="542"/>
                  <a:pt x="2120" y="674"/>
                </a:cubicBezTo>
                <a:cubicBezTo>
                  <a:pt x="2177" y="810"/>
                  <a:pt x="2207" y="954"/>
                  <a:pt x="2207" y="1103"/>
                </a:cubicBezTo>
                <a:cubicBezTo>
                  <a:pt x="2207" y="1252"/>
                  <a:pt x="2177" y="1396"/>
                  <a:pt x="2120" y="1532"/>
                </a:cubicBezTo>
                <a:cubicBezTo>
                  <a:pt x="2064" y="1664"/>
                  <a:pt x="1985" y="1782"/>
                  <a:pt x="1883" y="1883"/>
                </a:cubicBezTo>
                <a:cubicBezTo>
                  <a:pt x="1782" y="1984"/>
                  <a:pt x="1664" y="2064"/>
                  <a:pt x="1533" y="2120"/>
                </a:cubicBezTo>
                <a:cubicBezTo>
                  <a:pt x="1397" y="2177"/>
                  <a:pt x="1252" y="2206"/>
                  <a:pt x="1103" y="2206"/>
                </a:cubicBezTo>
                <a:close/>
                <a:moveTo>
                  <a:pt x="1103" y="73"/>
                </a:moveTo>
                <a:cubicBezTo>
                  <a:pt x="964" y="73"/>
                  <a:pt x="829" y="100"/>
                  <a:pt x="702" y="154"/>
                </a:cubicBezTo>
                <a:cubicBezTo>
                  <a:pt x="580" y="206"/>
                  <a:pt x="470" y="280"/>
                  <a:pt x="375" y="375"/>
                </a:cubicBezTo>
                <a:cubicBezTo>
                  <a:pt x="280" y="469"/>
                  <a:pt x="206" y="579"/>
                  <a:pt x="154" y="702"/>
                </a:cubicBezTo>
                <a:cubicBezTo>
                  <a:pt x="101" y="829"/>
                  <a:pt x="73" y="964"/>
                  <a:pt x="73" y="1103"/>
                </a:cubicBezTo>
                <a:cubicBezTo>
                  <a:pt x="73" y="1242"/>
                  <a:pt x="101" y="1377"/>
                  <a:pt x="154" y="1504"/>
                </a:cubicBezTo>
                <a:cubicBezTo>
                  <a:pt x="206" y="1627"/>
                  <a:pt x="280" y="1737"/>
                  <a:pt x="375" y="1831"/>
                </a:cubicBezTo>
                <a:cubicBezTo>
                  <a:pt x="470" y="1926"/>
                  <a:pt x="580" y="2000"/>
                  <a:pt x="702" y="2052"/>
                </a:cubicBezTo>
                <a:cubicBezTo>
                  <a:pt x="829" y="2106"/>
                  <a:pt x="964" y="2133"/>
                  <a:pt x="1103" y="2133"/>
                </a:cubicBezTo>
                <a:cubicBezTo>
                  <a:pt x="1242" y="2133"/>
                  <a:pt x="1377" y="2106"/>
                  <a:pt x="1504" y="2052"/>
                </a:cubicBezTo>
                <a:cubicBezTo>
                  <a:pt x="1627" y="2000"/>
                  <a:pt x="1737" y="1926"/>
                  <a:pt x="1832" y="1831"/>
                </a:cubicBezTo>
                <a:cubicBezTo>
                  <a:pt x="1926" y="1737"/>
                  <a:pt x="2001" y="1627"/>
                  <a:pt x="2052" y="1504"/>
                </a:cubicBezTo>
                <a:cubicBezTo>
                  <a:pt x="2106" y="1377"/>
                  <a:pt x="2133" y="1242"/>
                  <a:pt x="2133" y="1103"/>
                </a:cubicBezTo>
                <a:cubicBezTo>
                  <a:pt x="2133" y="964"/>
                  <a:pt x="2106" y="829"/>
                  <a:pt x="2052" y="702"/>
                </a:cubicBezTo>
                <a:cubicBezTo>
                  <a:pt x="2001" y="579"/>
                  <a:pt x="1926" y="469"/>
                  <a:pt x="1832" y="375"/>
                </a:cubicBezTo>
                <a:cubicBezTo>
                  <a:pt x="1737" y="280"/>
                  <a:pt x="1627" y="206"/>
                  <a:pt x="1504" y="154"/>
                </a:cubicBezTo>
                <a:cubicBezTo>
                  <a:pt x="1377" y="100"/>
                  <a:pt x="1242" y="73"/>
                  <a:pt x="1103" y="73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1400">
              <a:latin typeface="Nexi Sans" panose="02000000000000000000" pitchFamily="2" charset="0"/>
            </a:endParaRPr>
          </a:p>
        </p:txBody>
      </p:sp>
      <p:sp>
        <p:nvSpPr>
          <p:cNvPr id="24" name="TextBox 362">
            <a:extLst>
              <a:ext uri="{FF2B5EF4-FFF2-40B4-BE49-F238E27FC236}">
                <a16:creationId xmlns:a16="http://schemas.microsoft.com/office/drawing/2014/main" id="{0823C3AE-AC3C-C530-9F43-6F1833B8BB8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51636" y="3230595"/>
            <a:ext cx="2286384" cy="81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kern="0">
                <a:solidFill>
                  <a:srgbClr val="28D5D9"/>
                </a:solidFill>
                <a:latin typeface="Nexi Sans" panose="02000000000000000000" pitchFamily="2" charset="0"/>
                <a:cs typeface="Calibri" panose="020F0502020204030204" pitchFamily="34" charset="0"/>
              </a:rPr>
              <a:t>&gt; 100 Banche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Nexi Sans" panose="02000000000000000000" pitchFamily="2" charset="0"/>
                <a:cs typeface="Calibri" panose="020F0502020204030204" pitchFamily="34" charset="0"/>
              </a:rPr>
              <a:t>Istituti di credito, Centri servizi</a:t>
            </a:r>
          </a:p>
        </p:txBody>
      </p:sp>
      <p:sp>
        <p:nvSpPr>
          <p:cNvPr id="26" name="Freeform 503">
            <a:extLst>
              <a:ext uri="{FF2B5EF4-FFF2-40B4-BE49-F238E27FC236}">
                <a16:creationId xmlns:a16="http://schemas.microsoft.com/office/drawing/2014/main" id="{FCB84363-71C5-E502-2C5C-09B515034FFA}"/>
              </a:ext>
            </a:extLst>
          </p:cNvPr>
          <p:cNvSpPr>
            <a:spLocks noEditPoints="1"/>
          </p:cNvSpPr>
          <p:nvPr/>
        </p:nvSpPr>
        <p:spPr bwMode="auto">
          <a:xfrm>
            <a:off x="332811" y="3220060"/>
            <a:ext cx="612000" cy="612000"/>
          </a:xfrm>
          <a:custGeom>
            <a:avLst/>
            <a:gdLst/>
            <a:ahLst/>
            <a:cxnLst>
              <a:cxn ang="0">
                <a:pos x="1103" y="2207"/>
              </a:cxn>
              <a:cxn ang="0">
                <a:pos x="674" y="2120"/>
              </a:cxn>
              <a:cxn ang="0">
                <a:pos x="323" y="1883"/>
              </a:cxn>
              <a:cxn ang="0">
                <a:pos x="86" y="1533"/>
              </a:cxn>
              <a:cxn ang="0">
                <a:pos x="0" y="1103"/>
              </a:cxn>
              <a:cxn ang="0">
                <a:pos x="86" y="674"/>
              </a:cxn>
              <a:cxn ang="0">
                <a:pos x="323" y="323"/>
              </a:cxn>
              <a:cxn ang="0">
                <a:pos x="674" y="87"/>
              </a:cxn>
              <a:cxn ang="0">
                <a:pos x="1103" y="0"/>
              </a:cxn>
              <a:cxn ang="0">
                <a:pos x="1532" y="87"/>
              </a:cxn>
              <a:cxn ang="0">
                <a:pos x="1883" y="323"/>
              </a:cxn>
              <a:cxn ang="0">
                <a:pos x="2120" y="674"/>
              </a:cxn>
              <a:cxn ang="0">
                <a:pos x="2206" y="1103"/>
              </a:cxn>
              <a:cxn ang="0">
                <a:pos x="2120" y="1533"/>
              </a:cxn>
              <a:cxn ang="0">
                <a:pos x="1883" y="1883"/>
              </a:cxn>
              <a:cxn ang="0">
                <a:pos x="1532" y="2120"/>
              </a:cxn>
              <a:cxn ang="0">
                <a:pos x="1103" y="2207"/>
              </a:cxn>
              <a:cxn ang="0">
                <a:pos x="1103" y="73"/>
              </a:cxn>
              <a:cxn ang="0">
                <a:pos x="702" y="154"/>
              </a:cxn>
              <a:cxn ang="0">
                <a:pos x="375" y="375"/>
              </a:cxn>
              <a:cxn ang="0">
                <a:pos x="154" y="702"/>
              </a:cxn>
              <a:cxn ang="0">
                <a:pos x="73" y="1103"/>
              </a:cxn>
              <a:cxn ang="0">
                <a:pos x="154" y="1504"/>
              </a:cxn>
              <a:cxn ang="0">
                <a:pos x="375" y="1832"/>
              </a:cxn>
              <a:cxn ang="0">
                <a:pos x="702" y="2052"/>
              </a:cxn>
              <a:cxn ang="0">
                <a:pos x="1103" y="2133"/>
              </a:cxn>
              <a:cxn ang="0">
                <a:pos x="1504" y="2052"/>
              </a:cxn>
              <a:cxn ang="0">
                <a:pos x="1831" y="1832"/>
              </a:cxn>
              <a:cxn ang="0">
                <a:pos x="2052" y="1504"/>
              </a:cxn>
              <a:cxn ang="0">
                <a:pos x="2133" y="1103"/>
              </a:cxn>
              <a:cxn ang="0">
                <a:pos x="2052" y="702"/>
              </a:cxn>
              <a:cxn ang="0">
                <a:pos x="1831" y="375"/>
              </a:cxn>
              <a:cxn ang="0">
                <a:pos x="1504" y="154"/>
              </a:cxn>
              <a:cxn ang="0">
                <a:pos x="1103" y="73"/>
              </a:cxn>
            </a:cxnLst>
            <a:rect l="0" t="0" r="r" b="b"/>
            <a:pathLst>
              <a:path w="2206" h="2207">
                <a:moveTo>
                  <a:pt x="1103" y="2207"/>
                </a:moveTo>
                <a:cubicBezTo>
                  <a:pt x="954" y="2207"/>
                  <a:pt x="810" y="2177"/>
                  <a:pt x="674" y="2120"/>
                </a:cubicBezTo>
                <a:cubicBezTo>
                  <a:pt x="542" y="2064"/>
                  <a:pt x="424" y="1985"/>
                  <a:pt x="323" y="1883"/>
                </a:cubicBezTo>
                <a:cubicBezTo>
                  <a:pt x="222" y="1782"/>
                  <a:pt x="142" y="1664"/>
                  <a:pt x="86" y="1533"/>
                </a:cubicBezTo>
                <a:cubicBezTo>
                  <a:pt x="29" y="1397"/>
                  <a:pt x="0" y="1252"/>
                  <a:pt x="0" y="1103"/>
                </a:cubicBezTo>
                <a:cubicBezTo>
                  <a:pt x="0" y="954"/>
                  <a:pt x="29" y="810"/>
                  <a:pt x="86" y="674"/>
                </a:cubicBezTo>
                <a:cubicBezTo>
                  <a:pt x="142" y="542"/>
                  <a:pt x="222" y="424"/>
                  <a:pt x="323" y="323"/>
                </a:cubicBezTo>
                <a:cubicBezTo>
                  <a:pt x="424" y="222"/>
                  <a:pt x="542" y="142"/>
                  <a:pt x="674" y="87"/>
                </a:cubicBezTo>
                <a:cubicBezTo>
                  <a:pt x="810" y="29"/>
                  <a:pt x="954" y="0"/>
                  <a:pt x="1103" y="0"/>
                </a:cubicBezTo>
                <a:cubicBezTo>
                  <a:pt x="1252" y="0"/>
                  <a:pt x="1396" y="29"/>
                  <a:pt x="1532" y="87"/>
                </a:cubicBezTo>
                <a:cubicBezTo>
                  <a:pt x="1664" y="142"/>
                  <a:pt x="1782" y="222"/>
                  <a:pt x="1883" y="323"/>
                </a:cubicBezTo>
                <a:cubicBezTo>
                  <a:pt x="1984" y="424"/>
                  <a:pt x="2064" y="542"/>
                  <a:pt x="2120" y="674"/>
                </a:cubicBezTo>
                <a:cubicBezTo>
                  <a:pt x="2177" y="810"/>
                  <a:pt x="2206" y="954"/>
                  <a:pt x="2206" y="1103"/>
                </a:cubicBezTo>
                <a:cubicBezTo>
                  <a:pt x="2206" y="1252"/>
                  <a:pt x="2177" y="1397"/>
                  <a:pt x="2120" y="1533"/>
                </a:cubicBezTo>
                <a:cubicBezTo>
                  <a:pt x="2064" y="1664"/>
                  <a:pt x="1984" y="1782"/>
                  <a:pt x="1883" y="1883"/>
                </a:cubicBezTo>
                <a:cubicBezTo>
                  <a:pt x="1782" y="1985"/>
                  <a:pt x="1664" y="2064"/>
                  <a:pt x="1532" y="2120"/>
                </a:cubicBezTo>
                <a:cubicBezTo>
                  <a:pt x="1396" y="2177"/>
                  <a:pt x="1252" y="2207"/>
                  <a:pt x="1103" y="2207"/>
                </a:cubicBezTo>
                <a:close/>
                <a:moveTo>
                  <a:pt x="1103" y="73"/>
                </a:moveTo>
                <a:cubicBezTo>
                  <a:pt x="964" y="73"/>
                  <a:pt x="829" y="101"/>
                  <a:pt x="702" y="154"/>
                </a:cubicBezTo>
                <a:cubicBezTo>
                  <a:pt x="579" y="206"/>
                  <a:pt x="469" y="280"/>
                  <a:pt x="375" y="375"/>
                </a:cubicBezTo>
                <a:cubicBezTo>
                  <a:pt x="280" y="470"/>
                  <a:pt x="206" y="580"/>
                  <a:pt x="154" y="702"/>
                </a:cubicBezTo>
                <a:cubicBezTo>
                  <a:pt x="100" y="829"/>
                  <a:pt x="73" y="964"/>
                  <a:pt x="73" y="1103"/>
                </a:cubicBezTo>
                <a:cubicBezTo>
                  <a:pt x="73" y="1242"/>
                  <a:pt x="100" y="1377"/>
                  <a:pt x="154" y="1504"/>
                </a:cubicBezTo>
                <a:cubicBezTo>
                  <a:pt x="206" y="1627"/>
                  <a:pt x="280" y="1737"/>
                  <a:pt x="375" y="1832"/>
                </a:cubicBezTo>
                <a:cubicBezTo>
                  <a:pt x="469" y="1926"/>
                  <a:pt x="579" y="2001"/>
                  <a:pt x="702" y="2052"/>
                </a:cubicBezTo>
                <a:cubicBezTo>
                  <a:pt x="829" y="2106"/>
                  <a:pt x="964" y="2133"/>
                  <a:pt x="1103" y="2133"/>
                </a:cubicBezTo>
                <a:cubicBezTo>
                  <a:pt x="1242" y="2133"/>
                  <a:pt x="1377" y="2106"/>
                  <a:pt x="1504" y="2052"/>
                </a:cubicBezTo>
                <a:cubicBezTo>
                  <a:pt x="1627" y="2001"/>
                  <a:pt x="1737" y="1926"/>
                  <a:pt x="1831" y="1832"/>
                </a:cubicBezTo>
                <a:cubicBezTo>
                  <a:pt x="1926" y="1737"/>
                  <a:pt x="2000" y="1627"/>
                  <a:pt x="2052" y="1504"/>
                </a:cubicBezTo>
                <a:cubicBezTo>
                  <a:pt x="2106" y="1377"/>
                  <a:pt x="2133" y="1242"/>
                  <a:pt x="2133" y="1103"/>
                </a:cubicBezTo>
                <a:cubicBezTo>
                  <a:pt x="2133" y="964"/>
                  <a:pt x="2106" y="829"/>
                  <a:pt x="2052" y="702"/>
                </a:cubicBezTo>
                <a:cubicBezTo>
                  <a:pt x="2000" y="580"/>
                  <a:pt x="1926" y="470"/>
                  <a:pt x="1831" y="375"/>
                </a:cubicBezTo>
                <a:cubicBezTo>
                  <a:pt x="1737" y="280"/>
                  <a:pt x="1627" y="206"/>
                  <a:pt x="1504" y="154"/>
                </a:cubicBezTo>
                <a:cubicBezTo>
                  <a:pt x="1377" y="101"/>
                  <a:pt x="1242" y="73"/>
                  <a:pt x="1103" y="73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1400">
              <a:latin typeface="Nexi Sans" panose="02000000000000000000" pitchFamily="2" charset="0"/>
            </a:endParaRPr>
          </a:p>
        </p:txBody>
      </p:sp>
      <p:sp>
        <p:nvSpPr>
          <p:cNvPr id="37" name="TextBox 345">
            <a:extLst>
              <a:ext uri="{FF2B5EF4-FFF2-40B4-BE49-F238E27FC236}">
                <a16:creationId xmlns:a16="http://schemas.microsoft.com/office/drawing/2014/main" id="{7C49F728-11D0-6C76-A6D9-7619F020D70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46595" y="4748704"/>
            <a:ext cx="2357051" cy="10064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2400" kern="0">
                <a:solidFill>
                  <a:srgbClr val="28D5D9"/>
                </a:solidFill>
                <a:latin typeface="Nexi Sans" panose="02000000000000000000" pitchFamily="2" charset="0"/>
                <a:cs typeface="Calibri" panose="020F0502020204030204" pitchFamily="34" charset="0"/>
              </a:rPr>
              <a:t>~</a:t>
            </a:r>
            <a:r>
              <a:rPr lang="it-IT" sz="2400" kern="0">
                <a:solidFill>
                  <a:srgbClr val="28D5D9"/>
                </a:solidFill>
                <a:latin typeface="Nexi Sans" panose="02000000000000000000" pitchFamily="2" charset="0"/>
                <a:cs typeface="Calibri" panose="020F0502020204030204" pitchFamily="34" charset="0"/>
              </a:rPr>
              <a:t> 70% Mercato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1400" b="1" spc="-5">
                <a:solidFill>
                  <a:schemeClr val="bg1"/>
                </a:solidFill>
                <a:latin typeface="Nexi Sans" panose="02000000000000000000" pitchFamily="2" charset="0"/>
                <a:cs typeface="Calibri" panose="020F0502020204030204" pitchFamily="34" charset="0"/>
              </a:rPr>
              <a:t>Soluzioni multipiattaforma integrate e realizzate con le più moderne  tecnologie</a:t>
            </a:r>
          </a:p>
        </p:txBody>
      </p:sp>
      <p:sp>
        <p:nvSpPr>
          <p:cNvPr id="38" name="Freeform 71">
            <a:extLst>
              <a:ext uri="{FF2B5EF4-FFF2-40B4-BE49-F238E27FC236}">
                <a16:creationId xmlns:a16="http://schemas.microsoft.com/office/drawing/2014/main" id="{CD99FC26-CA1E-D2E2-5906-F6F831DED4D7}"/>
              </a:ext>
            </a:extLst>
          </p:cNvPr>
          <p:cNvSpPr>
            <a:spLocks noEditPoints="1"/>
          </p:cNvSpPr>
          <p:nvPr/>
        </p:nvSpPr>
        <p:spPr bwMode="auto">
          <a:xfrm>
            <a:off x="337246" y="4946158"/>
            <a:ext cx="612000" cy="611520"/>
          </a:xfrm>
          <a:custGeom>
            <a:avLst/>
            <a:gdLst/>
            <a:ahLst/>
            <a:cxnLst>
              <a:cxn ang="0">
                <a:pos x="1103" y="2206"/>
              </a:cxn>
              <a:cxn ang="0">
                <a:pos x="674" y="2120"/>
              </a:cxn>
              <a:cxn ang="0">
                <a:pos x="323" y="1883"/>
              </a:cxn>
              <a:cxn ang="0">
                <a:pos x="87" y="1532"/>
              </a:cxn>
              <a:cxn ang="0">
                <a:pos x="0" y="1103"/>
              </a:cxn>
              <a:cxn ang="0">
                <a:pos x="87" y="674"/>
              </a:cxn>
              <a:cxn ang="0">
                <a:pos x="323" y="323"/>
              </a:cxn>
              <a:cxn ang="0">
                <a:pos x="674" y="86"/>
              </a:cxn>
              <a:cxn ang="0">
                <a:pos x="1103" y="0"/>
              </a:cxn>
              <a:cxn ang="0">
                <a:pos x="1533" y="86"/>
              </a:cxn>
              <a:cxn ang="0">
                <a:pos x="1883" y="323"/>
              </a:cxn>
              <a:cxn ang="0">
                <a:pos x="2120" y="674"/>
              </a:cxn>
              <a:cxn ang="0">
                <a:pos x="2207" y="1103"/>
              </a:cxn>
              <a:cxn ang="0">
                <a:pos x="2120" y="1532"/>
              </a:cxn>
              <a:cxn ang="0">
                <a:pos x="1883" y="1883"/>
              </a:cxn>
              <a:cxn ang="0">
                <a:pos x="1533" y="2120"/>
              </a:cxn>
              <a:cxn ang="0">
                <a:pos x="1103" y="2206"/>
              </a:cxn>
              <a:cxn ang="0">
                <a:pos x="1103" y="73"/>
              </a:cxn>
              <a:cxn ang="0">
                <a:pos x="702" y="154"/>
              </a:cxn>
              <a:cxn ang="0">
                <a:pos x="375" y="375"/>
              </a:cxn>
              <a:cxn ang="0">
                <a:pos x="154" y="702"/>
              </a:cxn>
              <a:cxn ang="0">
                <a:pos x="73" y="1103"/>
              </a:cxn>
              <a:cxn ang="0">
                <a:pos x="154" y="1504"/>
              </a:cxn>
              <a:cxn ang="0">
                <a:pos x="375" y="1831"/>
              </a:cxn>
              <a:cxn ang="0">
                <a:pos x="702" y="2052"/>
              </a:cxn>
              <a:cxn ang="0">
                <a:pos x="1103" y="2133"/>
              </a:cxn>
              <a:cxn ang="0">
                <a:pos x="1504" y="2052"/>
              </a:cxn>
              <a:cxn ang="0">
                <a:pos x="1832" y="1831"/>
              </a:cxn>
              <a:cxn ang="0">
                <a:pos x="2052" y="1504"/>
              </a:cxn>
              <a:cxn ang="0">
                <a:pos x="2133" y="1103"/>
              </a:cxn>
              <a:cxn ang="0">
                <a:pos x="2052" y="702"/>
              </a:cxn>
              <a:cxn ang="0">
                <a:pos x="1832" y="375"/>
              </a:cxn>
              <a:cxn ang="0">
                <a:pos x="1504" y="154"/>
              </a:cxn>
              <a:cxn ang="0">
                <a:pos x="1103" y="73"/>
              </a:cxn>
            </a:cxnLst>
            <a:rect l="0" t="0" r="r" b="b"/>
            <a:pathLst>
              <a:path w="2207" h="2206">
                <a:moveTo>
                  <a:pt x="1103" y="2206"/>
                </a:moveTo>
                <a:cubicBezTo>
                  <a:pt x="954" y="2206"/>
                  <a:pt x="810" y="2177"/>
                  <a:pt x="674" y="2120"/>
                </a:cubicBezTo>
                <a:cubicBezTo>
                  <a:pt x="542" y="2064"/>
                  <a:pt x="424" y="1984"/>
                  <a:pt x="323" y="1883"/>
                </a:cubicBezTo>
                <a:cubicBezTo>
                  <a:pt x="222" y="1782"/>
                  <a:pt x="142" y="1664"/>
                  <a:pt x="87" y="1532"/>
                </a:cubicBezTo>
                <a:cubicBezTo>
                  <a:pt x="29" y="1396"/>
                  <a:pt x="0" y="1252"/>
                  <a:pt x="0" y="1103"/>
                </a:cubicBezTo>
                <a:cubicBezTo>
                  <a:pt x="0" y="954"/>
                  <a:pt x="29" y="810"/>
                  <a:pt x="87" y="674"/>
                </a:cubicBezTo>
                <a:cubicBezTo>
                  <a:pt x="142" y="542"/>
                  <a:pt x="222" y="424"/>
                  <a:pt x="323" y="323"/>
                </a:cubicBezTo>
                <a:cubicBezTo>
                  <a:pt x="424" y="222"/>
                  <a:pt x="542" y="142"/>
                  <a:pt x="674" y="86"/>
                </a:cubicBezTo>
                <a:cubicBezTo>
                  <a:pt x="810" y="29"/>
                  <a:pt x="954" y="0"/>
                  <a:pt x="1103" y="0"/>
                </a:cubicBezTo>
                <a:cubicBezTo>
                  <a:pt x="1252" y="0"/>
                  <a:pt x="1397" y="29"/>
                  <a:pt x="1533" y="86"/>
                </a:cubicBezTo>
                <a:cubicBezTo>
                  <a:pt x="1664" y="142"/>
                  <a:pt x="1782" y="222"/>
                  <a:pt x="1883" y="323"/>
                </a:cubicBezTo>
                <a:cubicBezTo>
                  <a:pt x="1985" y="424"/>
                  <a:pt x="2064" y="542"/>
                  <a:pt x="2120" y="674"/>
                </a:cubicBezTo>
                <a:cubicBezTo>
                  <a:pt x="2177" y="810"/>
                  <a:pt x="2207" y="954"/>
                  <a:pt x="2207" y="1103"/>
                </a:cubicBezTo>
                <a:cubicBezTo>
                  <a:pt x="2207" y="1252"/>
                  <a:pt x="2177" y="1396"/>
                  <a:pt x="2120" y="1532"/>
                </a:cubicBezTo>
                <a:cubicBezTo>
                  <a:pt x="2064" y="1664"/>
                  <a:pt x="1985" y="1782"/>
                  <a:pt x="1883" y="1883"/>
                </a:cubicBezTo>
                <a:cubicBezTo>
                  <a:pt x="1782" y="1984"/>
                  <a:pt x="1664" y="2064"/>
                  <a:pt x="1533" y="2120"/>
                </a:cubicBezTo>
                <a:cubicBezTo>
                  <a:pt x="1397" y="2177"/>
                  <a:pt x="1252" y="2206"/>
                  <a:pt x="1103" y="2206"/>
                </a:cubicBezTo>
                <a:close/>
                <a:moveTo>
                  <a:pt x="1103" y="73"/>
                </a:moveTo>
                <a:cubicBezTo>
                  <a:pt x="964" y="73"/>
                  <a:pt x="829" y="100"/>
                  <a:pt x="702" y="154"/>
                </a:cubicBezTo>
                <a:cubicBezTo>
                  <a:pt x="580" y="206"/>
                  <a:pt x="470" y="280"/>
                  <a:pt x="375" y="375"/>
                </a:cubicBezTo>
                <a:cubicBezTo>
                  <a:pt x="280" y="469"/>
                  <a:pt x="206" y="579"/>
                  <a:pt x="154" y="702"/>
                </a:cubicBezTo>
                <a:cubicBezTo>
                  <a:pt x="101" y="829"/>
                  <a:pt x="73" y="964"/>
                  <a:pt x="73" y="1103"/>
                </a:cubicBezTo>
                <a:cubicBezTo>
                  <a:pt x="73" y="1242"/>
                  <a:pt x="101" y="1377"/>
                  <a:pt x="154" y="1504"/>
                </a:cubicBezTo>
                <a:cubicBezTo>
                  <a:pt x="206" y="1627"/>
                  <a:pt x="280" y="1737"/>
                  <a:pt x="375" y="1831"/>
                </a:cubicBezTo>
                <a:cubicBezTo>
                  <a:pt x="470" y="1926"/>
                  <a:pt x="580" y="2000"/>
                  <a:pt x="702" y="2052"/>
                </a:cubicBezTo>
                <a:cubicBezTo>
                  <a:pt x="829" y="2106"/>
                  <a:pt x="964" y="2133"/>
                  <a:pt x="1103" y="2133"/>
                </a:cubicBezTo>
                <a:cubicBezTo>
                  <a:pt x="1242" y="2133"/>
                  <a:pt x="1377" y="2106"/>
                  <a:pt x="1504" y="2052"/>
                </a:cubicBezTo>
                <a:cubicBezTo>
                  <a:pt x="1627" y="2000"/>
                  <a:pt x="1737" y="1926"/>
                  <a:pt x="1832" y="1831"/>
                </a:cubicBezTo>
                <a:cubicBezTo>
                  <a:pt x="1926" y="1737"/>
                  <a:pt x="2001" y="1627"/>
                  <a:pt x="2052" y="1504"/>
                </a:cubicBezTo>
                <a:cubicBezTo>
                  <a:pt x="2106" y="1377"/>
                  <a:pt x="2133" y="1242"/>
                  <a:pt x="2133" y="1103"/>
                </a:cubicBezTo>
                <a:cubicBezTo>
                  <a:pt x="2133" y="964"/>
                  <a:pt x="2106" y="829"/>
                  <a:pt x="2052" y="702"/>
                </a:cubicBezTo>
                <a:cubicBezTo>
                  <a:pt x="2001" y="579"/>
                  <a:pt x="1926" y="469"/>
                  <a:pt x="1832" y="375"/>
                </a:cubicBezTo>
                <a:cubicBezTo>
                  <a:pt x="1737" y="280"/>
                  <a:pt x="1627" y="206"/>
                  <a:pt x="1504" y="154"/>
                </a:cubicBezTo>
                <a:cubicBezTo>
                  <a:pt x="1377" y="100"/>
                  <a:pt x="1242" y="73"/>
                  <a:pt x="1103" y="73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1400">
              <a:latin typeface="Nexi Sans" panose="02000000000000000000" pitchFamily="2" charset="0"/>
            </a:endParaRPr>
          </a:p>
        </p:txBody>
      </p:sp>
      <p:grpSp>
        <p:nvGrpSpPr>
          <p:cNvPr id="9" name="Group 62">
            <a:extLst>
              <a:ext uri="{FF2B5EF4-FFF2-40B4-BE49-F238E27FC236}">
                <a16:creationId xmlns:a16="http://schemas.microsoft.com/office/drawing/2014/main" id="{6582430D-B663-A0F3-386D-F14A76CE2CB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7783" y="3300877"/>
            <a:ext cx="402055" cy="401139"/>
            <a:chOff x="3615" y="605"/>
            <a:chExt cx="438" cy="437"/>
          </a:xfrm>
          <a:solidFill>
            <a:srgbClr val="FFFFFF"/>
          </a:solidFill>
        </p:grpSpPr>
        <p:sp>
          <p:nvSpPr>
            <p:cNvPr id="68" name="Rectangle 63">
              <a:extLst>
                <a:ext uri="{FF2B5EF4-FFF2-40B4-BE49-F238E27FC236}">
                  <a16:creationId xmlns:a16="http://schemas.microsoft.com/office/drawing/2014/main" id="{7D3E320E-F534-154C-8137-077B5ACDA1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3" y="815"/>
              <a:ext cx="18" cy="14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69" name="Freeform 64">
              <a:extLst>
                <a:ext uri="{FF2B5EF4-FFF2-40B4-BE49-F238E27FC236}">
                  <a16:creationId xmlns:a16="http://schemas.microsoft.com/office/drawing/2014/main" id="{56152AE3-1129-34A5-C996-F0B39FCF4B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" y="951"/>
              <a:ext cx="109" cy="18"/>
            </a:xfrm>
            <a:custGeom>
              <a:avLst/>
              <a:gdLst>
                <a:gd name="T0" fmla="*/ 66 w 72"/>
                <a:gd name="T1" fmla="*/ 12 h 12"/>
                <a:gd name="T2" fmla="*/ 6 w 72"/>
                <a:gd name="T3" fmla="*/ 12 h 12"/>
                <a:gd name="T4" fmla="*/ 0 w 72"/>
                <a:gd name="T5" fmla="*/ 6 h 12"/>
                <a:gd name="T6" fmla="*/ 6 w 72"/>
                <a:gd name="T7" fmla="*/ 0 h 12"/>
                <a:gd name="T8" fmla="*/ 66 w 72"/>
                <a:gd name="T9" fmla="*/ 0 h 12"/>
                <a:gd name="T10" fmla="*/ 72 w 72"/>
                <a:gd name="T11" fmla="*/ 6 h 12"/>
                <a:gd name="T12" fmla="*/ 66 w 72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" h="12">
                  <a:moveTo>
                    <a:pt x="66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9" y="0"/>
                    <a:pt x="72" y="3"/>
                    <a:pt x="72" y="6"/>
                  </a:cubicBezTo>
                  <a:cubicBezTo>
                    <a:pt x="72" y="9"/>
                    <a:pt x="69" y="12"/>
                    <a:pt x="6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70" name="Freeform 65">
              <a:extLst>
                <a:ext uri="{FF2B5EF4-FFF2-40B4-BE49-F238E27FC236}">
                  <a16:creationId xmlns:a16="http://schemas.microsoft.com/office/drawing/2014/main" id="{AB839416-E8D0-B9B8-29E0-2606A0146B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7" y="1024"/>
              <a:ext cx="436" cy="18"/>
            </a:xfrm>
            <a:custGeom>
              <a:avLst/>
              <a:gdLst>
                <a:gd name="T0" fmla="*/ 282 w 288"/>
                <a:gd name="T1" fmla="*/ 12 h 12"/>
                <a:gd name="T2" fmla="*/ 6 w 288"/>
                <a:gd name="T3" fmla="*/ 12 h 12"/>
                <a:gd name="T4" fmla="*/ 0 w 288"/>
                <a:gd name="T5" fmla="*/ 6 h 12"/>
                <a:gd name="T6" fmla="*/ 6 w 288"/>
                <a:gd name="T7" fmla="*/ 0 h 12"/>
                <a:gd name="T8" fmla="*/ 282 w 288"/>
                <a:gd name="T9" fmla="*/ 0 h 12"/>
                <a:gd name="T10" fmla="*/ 288 w 288"/>
                <a:gd name="T11" fmla="*/ 6 h 12"/>
                <a:gd name="T12" fmla="*/ 282 w 288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8" h="12">
                  <a:moveTo>
                    <a:pt x="28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282" y="0"/>
                    <a:pt x="282" y="0"/>
                    <a:pt x="282" y="0"/>
                  </a:cubicBezTo>
                  <a:cubicBezTo>
                    <a:pt x="285" y="0"/>
                    <a:pt x="288" y="3"/>
                    <a:pt x="288" y="6"/>
                  </a:cubicBezTo>
                  <a:cubicBezTo>
                    <a:pt x="288" y="9"/>
                    <a:pt x="285" y="12"/>
                    <a:pt x="28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71" name="Freeform 66">
              <a:extLst>
                <a:ext uri="{FF2B5EF4-FFF2-40B4-BE49-F238E27FC236}">
                  <a16:creationId xmlns:a16="http://schemas.microsoft.com/office/drawing/2014/main" id="{C56856AE-6941-75A0-6FA6-342442BA03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7" y="988"/>
              <a:ext cx="436" cy="18"/>
            </a:xfrm>
            <a:custGeom>
              <a:avLst/>
              <a:gdLst>
                <a:gd name="T0" fmla="*/ 282 w 288"/>
                <a:gd name="T1" fmla="*/ 12 h 12"/>
                <a:gd name="T2" fmla="*/ 6 w 288"/>
                <a:gd name="T3" fmla="*/ 12 h 12"/>
                <a:gd name="T4" fmla="*/ 0 w 288"/>
                <a:gd name="T5" fmla="*/ 6 h 12"/>
                <a:gd name="T6" fmla="*/ 6 w 288"/>
                <a:gd name="T7" fmla="*/ 0 h 12"/>
                <a:gd name="T8" fmla="*/ 282 w 288"/>
                <a:gd name="T9" fmla="*/ 0 h 12"/>
                <a:gd name="T10" fmla="*/ 288 w 288"/>
                <a:gd name="T11" fmla="*/ 6 h 12"/>
                <a:gd name="T12" fmla="*/ 282 w 288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8" h="12">
                  <a:moveTo>
                    <a:pt x="28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282" y="0"/>
                    <a:pt x="282" y="0"/>
                    <a:pt x="282" y="0"/>
                  </a:cubicBezTo>
                  <a:cubicBezTo>
                    <a:pt x="285" y="0"/>
                    <a:pt x="288" y="3"/>
                    <a:pt x="288" y="6"/>
                  </a:cubicBezTo>
                  <a:cubicBezTo>
                    <a:pt x="288" y="9"/>
                    <a:pt x="285" y="12"/>
                    <a:pt x="28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72" name="Freeform 67">
              <a:extLst>
                <a:ext uri="{FF2B5EF4-FFF2-40B4-BE49-F238E27FC236}">
                  <a16:creationId xmlns:a16="http://schemas.microsoft.com/office/drawing/2014/main" id="{137B4914-4726-AE6E-0304-03C82745F9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" y="806"/>
              <a:ext cx="109" cy="18"/>
            </a:xfrm>
            <a:custGeom>
              <a:avLst/>
              <a:gdLst>
                <a:gd name="T0" fmla="*/ 66 w 72"/>
                <a:gd name="T1" fmla="*/ 12 h 12"/>
                <a:gd name="T2" fmla="*/ 6 w 72"/>
                <a:gd name="T3" fmla="*/ 12 h 12"/>
                <a:gd name="T4" fmla="*/ 0 w 72"/>
                <a:gd name="T5" fmla="*/ 6 h 12"/>
                <a:gd name="T6" fmla="*/ 6 w 72"/>
                <a:gd name="T7" fmla="*/ 0 h 12"/>
                <a:gd name="T8" fmla="*/ 66 w 72"/>
                <a:gd name="T9" fmla="*/ 0 h 12"/>
                <a:gd name="T10" fmla="*/ 72 w 72"/>
                <a:gd name="T11" fmla="*/ 6 h 12"/>
                <a:gd name="T12" fmla="*/ 66 w 72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" h="12">
                  <a:moveTo>
                    <a:pt x="66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9" y="0"/>
                    <a:pt x="72" y="3"/>
                    <a:pt x="72" y="6"/>
                  </a:cubicBezTo>
                  <a:cubicBezTo>
                    <a:pt x="72" y="9"/>
                    <a:pt x="69" y="12"/>
                    <a:pt x="6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73" name="Freeform 68">
              <a:extLst>
                <a:ext uri="{FF2B5EF4-FFF2-40B4-BE49-F238E27FC236}">
                  <a16:creationId xmlns:a16="http://schemas.microsoft.com/office/drawing/2014/main" id="{EF13CDFF-D30E-548F-6AA1-FCD5FDCB3D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0" y="951"/>
              <a:ext cx="110" cy="18"/>
            </a:xfrm>
            <a:custGeom>
              <a:avLst/>
              <a:gdLst>
                <a:gd name="T0" fmla="*/ 66 w 72"/>
                <a:gd name="T1" fmla="*/ 12 h 12"/>
                <a:gd name="T2" fmla="*/ 6 w 72"/>
                <a:gd name="T3" fmla="*/ 12 h 12"/>
                <a:gd name="T4" fmla="*/ 0 w 72"/>
                <a:gd name="T5" fmla="*/ 6 h 12"/>
                <a:gd name="T6" fmla="*/ 6 w 72"/>
                <a:gd name="T7" fmla="*/ 0 h 12"/>
                <a:gd name="T8" fmla="*/ 66 w 72"/>
                <a:gd name="T9" fmla="*/ 0 h 12"/>
                <a:gd name="T10" fmla="*/ 72 w 72"/>
                <a:gd name="T11" fmla="*/ 6 h 12"/>
                <a:gd name="T12" fmla="*/ 66 w 72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" h="12">
                  <a:moveTo>
                    <a:pt x="66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9" y="0"/>
                    <a:pt x="72" y="3"/>
                    <a:pt x="72" y="6"/>
                  </a:cubicBezTo>
                  <a:cubicBezTo>
                    <a:pt x="72" y="9"/>
                    <a:pt x="69" y="12"/>
                    <a:pt x="6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74" name="Freeform 69">
              <a:extLst>
                <a:ext uri="{FF2B5EF4-FFF2-40B4-BE49-F238E27FC236}">
                  <a16:creationId xmlns:a16="http://schemas.microsoft.com/office/drawing/2014/main" id="{8382D5B4-D0D3-8816-C622-4A8CFFD6F0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0" y="806"/>
              <a:ext cx="110" cy="18"/>
            </a:xfrm>
            <a:custGeom>
              <a:avLst/>
              <a:gdLst>
                <a:gd name="T0" fmla="*/ 66 w 72"/>
                <a:gd name="T1" fmla="*/ 12 h 12"/>
                <a:gd name="T2" fmla="*/ 6 w 72"/>
                <a:gd name="T3" fmla="*/ 12 h 12"/>
                <a:gd name="T4" fmla="*/ 0 w 72"/>
                <a:gd name="T5" fmla="*/ 6 h 12"/>
                <a:gd name="T6" fmla="*/ 6 w 72"/>
                <a:gd name="T7" fmla="*/ 0 h 12"/>
                <a:gd name="T8" fmla="*/ 66 w 72"/>
                <a:gd name="T9" fmla="*/ 0 h 12"/>
                <a:gd name="T10" fmla="*/ 72 w 72"/>
                <a:gd name="T11" fmla="*/ 6 h 12"/>
                <a:gd name="T12" fmla="*/ 66 w 72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" h="12">
                  <a:moveTo>
                    <a:pt x="66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9" y="0"/>
                    <a:pt x="72" y="3"/>
                    <a:pt x="72" y="6"/>
                  </a:cubicBezTo>
                  <a:cubicBezTo>
                    <a:pt x="72" y="9"/>
                    <a:pt x="69" y="12"/>
                    <a:pt x="6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75" name="Rectangle 70">
              <a:extLst>
                <a:ext uri="{FF2B5EF4-FFF2-40B4-BE49-F238E27FC236}">
                  <a16:creationId xmlns:a16="http://schemas.microsoft.com/office/drawing/2014/main" id="{E1326735-7372-F74C-24E5-7360BE5DF4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8" y="815"/>
              <a:ext cx="18" cy="14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76" name="Rectangle 71">
              <a:extLst>
                <a:ext uri="{FF2B5EF4-FFF2-40B4-BE49-F238E27FC236}">
                  <a16:creationId xmlns:a16="http://schemas.microsoft.com/office/drawing/2014/main" id="{4A08EA43-5C66-503B-7C9D-A20891FBE1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9" y="815"/>
              <a:ext cx="18" cy="14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77" name="Rectangle 72">
              <a:extLst>
                <a:ext uri="{FF2B5EF4-FFF2-40B4-BE49-F238E27FC236}">
                  <a16:creationId xmlns:a16="http://schemas.microsoft.com/office/drawing/2014/main" id="{0BCE9A81-5293-E3B7-D8CA-49574BCBCB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3" y="815"/>
              <a:ext cx="18" cy="14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78" name="Freeform 73">
              <a:extLst>
                <a:ext uri="{FF2B5EF4-FFF2-40B4-BE49-F238E27FC236}">
                  <a16:creationId xmlns:a16="http://schemas.microsoft.com/office/drawing/2014/main" id="{FB18ACFB-46F6-DD88-FC35-3569E2A27C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6" y="951"/>
              <a:ext cx="109" cy="18"/>
            </a:xfrm>
            <a:custGeom>
              <a:avLst/>
              <a:gdLst>
                <a:gd name="T0" fmla="*/ 66 w 72"/>
                <a:gd name="T1" fmla="*/ 12 h 12"/>
                <a:gd name="T2" fmla="*/ 6 w 72"/>
                <a:gd name="T3" fmla="*/ 12 h 12"/>
                <a:gd name="T4" fmla="*/ 0 w 72"/>
                <a:gd name="T5" fmla="*/ 6 h 12"/>
                <a:gd name="T6" fmla="*/ 6 w 72"/>
                <a:gd name="T7" fmla="*/ 0 h 12"/>
                <a:gd name="T8" fmla="*/ 66 w 72"/>
                <a:gd name="T9" fmla="*/ 0 h 12"/>
                <a:gd name="T10" fmla="*/ 72 w 72"/>
                <a:gd name="T11" fmla="*/ 6 h 12"/>
                <a:gd name="T12" fmla="*/ 66 w 72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" h="12">
                  <a:moveTo>
                    <a:pt x="66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9" y="0"/>
                    <a:pt x="72" y="3"/>
                    <a:pt x="72" y="6"/>
                  </a:cubicBezTo>
                  <a:cubicBezTo>
                    <a:pt x="72" y="9"/>
                    <a:pt x="69" y="12"/>
                    <a:pt x="6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79" name="Freeform 74">
              <a:extLst>
                <a:ext uri="{FF2B5EF4-FFF2-40B4-BE49-F238E27FC236}">
                  <a16:creationId xmlns:a16="http://schemas.microsoft.com/office/drawing/2014/main" id="{96043602-6CC6-EB89-1307-3A242186BE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6" y="806"/>
              <a:ext cx="109" cy="18"/>
            </a:xfrm>
            <a:custGeom>
              <a:avLst/>
              <a:gdLst>
                <a:gd name="T0" fmla="*/ 66 w 72"/>
                <a:gd name="T1" fmla="*/ 12 h 12"/>
                <a:gd name="T2" fmla="*/ 6 w 72"/>
                <a:gd name="T3" fmla="*/ 12 h 12"/>
                <a:gd name="T4" fmla="*/ 0 w 72"/>
                <a:gd name="T5" fmla="*/ 6 h 12"/>
                <a:gd name="T6" fmla="*/ 6 w 72"/>
                <a:gd name="T7" fmla="*/ 0 h 12"/>
                <a:gd name="T8" fmla="*/ 66 w 72"/>
                <a:gd name="T9" fmla="*/ 0 h 12"/>
                <a:gd name="T10" fmla="*/ 72 w 72"/>
                <a:gd name="T11" fmla="*/ 6 h 12"/>
                <a:gd name="T12" fmla="*/ 66 w 72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" h="12">
                  <a:moveTo>
                    <a:pt x="66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9" y="0"/>
                    <a:pt x="72" y="3"/>
                    <a:pt x="72" y="6"/>
                  </a:cubicBezTo>
                  <a:cubicBezTo>
                    <a:pt x="72" y="9"/>
                    <a:pt x="69" y="12"/>
                    <a:pt x="6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80" name="Rectangle 75">
              <a:extLst>
                <a:ext uri="{FF2B5EF4-FFF2-40B4-BE49-F238E27FC236}">
                  <a16:creationId xmlns:a16="http://schemas.microsoft.com/office/drawing/2014/main" id="{BEDA54AF-A917-953C-769B-434776D9CD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4" y="815"/>
              <a:ext cx="18" cy="14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81" name="Rectangle 76">
              <a:extLst>
                <a:ext uri="{FF2B5EF4-FFF2-40B4-BE49-F238E27FC236}">
                  <a16:creationId xmlns:a16="http://schemas.microsoft.com/office/drawing/2014/main" id="{868CD7BF-D11B-1FD2-0659-A9A537FE8D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9" y="815"/>
              <a:ext cx="18" cy="14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82" name="Freeform 77">
              <a:extLst>
                <a:ext uri="{FF2B5EF4-FFF2-40B4-BE49-F238E27FC236}">
                  <a16:creationId xmlns:a16="http://schemas.microsoft.com/office/drawing/2014/main" id="{E99D9FB5-4400-2DE5-5F2C-07B7DFE11EB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15" y="605"/>
              <a:ext cx="438" cy="182"/>
            </a:xfrm>
            <a:custGeom>
              <a:avLst/>
              <a:gdLst>
                <a:gd name="T0" fmla="*/ 283 w 289"/>
                <a:gd name="T1" fmla="*/ 120 h 120"/>
                <a:gd name="T2" fmla="*/ 7 w 289"/>
                <a:gd name="T3" fmla="*/ 120 h 120"/>
                <a:gd name="T4" fmla="*/ 1 w 289"/>
                <a:gd name="T5" fmla="*/ 116 h 120"/>
                <a:gd name="T6" fmla="*/ 3 w 289"/>
                <a:gd name="T7" fmla="*/ 109 h 120"/>
                <a:gd name="T8" fmla="*/ 142 w 289"/>
                <a:gd name="T9" fmla="*/ 1 h 120"/>
                <a:gd name="T10" fmla="*/ 149 w 289"/>
                <a:gd name="T11" fmla="*/ 1 h 120"/>
                <a:gd name="T12" fmla="*/ 287 w 289"/>
                <a:gd name="T13" fmla="*/ 109 h 120"/>
                <a:gd name="T14" fmla="*/ 289 w 289"/>
                <a:gd name="T15" fmla="*/ 116 h 120"/>
                <a:gd name="T16" fmla="*/ 283 w 289"/>
                <a:gd name="T17" fmla="*/ 120 h 120"/>
                <a:gd name="T18" fmla="*/ 24 w 289"/>
                <a:gd name="T19" fmla="*/ 108 h 120"/>
                <a:gd name="T20" fmla="*/ 265 w 289"/>
                <a:gd name="T21" fmla="*/ 108 h 120"/>
                <a:gd name="T22" fmla="*/ 145 w 289"/>
                <a:gd name="T23" fmla="*/ 14 h 120"/>
                <a:gd name="T24" fmla="*/ 24 w 289"/>
                <a:gd name="T25" fmla="*/ 108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9" h="120">
                  <a:moveTo>
                    <a:pt x="283" y="120"/>
                  </a:moveTo>
                  <a:cubicBezTo>
                    <a:pt x="7" y="120"/>
                    <a:pt x="7" y="120"/>
                    <a:pt x="7" y="120"/>
                  </a:cubicBezTo>
                  <a:cubicBezTo>
                    <a:pt x="4" y="120"/>
                    <a:pt x="2" y="118"/>
                    <a:pt x="1" y="116"/>
                  </a:cubicBezTo>
                  <a:cubicBezTo>
                    <a:pt x="0" y="114"/>
                    <a:pt x="1" y="111"/>
                    <a:pt x="3" y="109"/>
                  </a:cubicBezTo>
                  <a:cubicBezTo>
                    <a:pt x="142" y="1"/>
                    <a:pt x="142" y="1"/>
                    <a:pt x="142" y="1"/>
                  </a:cubicBezTo>
                  <a:cubicBezTo>
                    <a:pt x="144" y="0"/>
                    <a:pt x="147" y="0"/>
                    <a:pt x="149" y="1"/>
                  </a:cubicBezTo>
                  <a:cubicBezTo>
                    <a:pt x="287" y="109"/>
                    <a:pt x="287" y="109"/>
                    <a:pt x="287" y="109"/>
                  </a:cubicBezTo>
                  <a:cubicBezTo>
                    <a:pt x="289" y="111"/>
                    <a:pt x="289" y="114"/>
                    <a:pt x="289" y="116"/>
                  </a:cubicBezTo>
                  <a:cubicBezTo>
                    <a:pt x="288" y="118"/>
                    <a:pt x="285" y="120"/>
                    <a:pt x="283" y="120"/>
                  </a:cubicBezTo>
                  <a:close/>
                  <a:moveTo>
                    <a:pt x="24" y="108"/>
                  </a:moveTo>
                  <a:cubicBezTo>
                    <a:pt x="265" y="108"/>
                    <a:pt x="265" y="108"/>
                    <a:pt x="265" y="108"/>
                  </a:cubicBezTo>
                  <a:cubicBezTo>
                    <a:pt x="145" y="14"/>
                    <a:pt x="145" y="14"/>
                    <a:pt x="145" y="14"/>
                  </a:cubicBezTo>
                  <a:lnTo>
                    <a:pt x="24" y="10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</p:grpSp>
      <p:grpSp>
        <p:nvGrpSpPr>
          <p:cNvPr id="83" name="Group 121">
            <a:extLst>
              <a:ext uri="{FF2B5EF4-FFF2-40B4-BE49-F238E27FC236}">
                <a16:creationId xmlns:a16="http://schemas.microsoft.com/office/drawing/2014/main" id="{FF95CFB5-6EDA-FF66-B603-370477C3E5D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8681" y="5055107"/>
            <a:ext cx="404027" cy="393621"/>
            <a:chOff x="5695" y="1877"/>
            <a:chExt cx="427" cy="416"/>
          </a:xfrm>
          <a:solidFill>
            <a:srgbClr val="FFFFFF"/>
          </a:solidFill>
        </p:grpSpPr>
        <p:sp>
          <p:nvSpPr>
            <p:cNvPr id="106" name="Freeform 122">
              <a:extLst>
                <a:ext uri="{FF2B5EF4-FFF2-40B4-BE49-F238E27FC236}">
                  <a16:creationId xmlns:a16="http://schemas.microsoft.com/office/drawing/2014/main" id="{AB5E3419-7D7C-4DC8-6B26-EADA46B9FD6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95" y="1929"/>
              <a:ext cx="373" cy="364"/>
            </a:xfrm>
            <a:custGeom>
              <a:avLst/>
              <a:gdLst>
                <a:gd name="T0" fmla="*/ 126 w 252"/>
                <a:gd name="T1" fmla="*/ 252 h 252"/>
                <a:gd name="T2" fmla="*/ 0 w 252"/>
                <a:gd name="T3" fmla="*/ 126 h 252"/>
                <a:gd name="T4" fmla="*/ 126 w 252"/>
                <a:gd name="T5" fmla="*/ 0 h 252"/>
                <a:gd name="T6" fmla="*/ 132 w 252"/>
                <a:gd name="T7" fmla="*/ 6 h 252"/>
                <a:gd name="T8" fmla="*/ 132 w 252"/>
                <a:gd name="T9" fmla="*/ 120 h 252"/>
                <a:gd name="T10" fmla="*/ 246 w 252"/>
                <a:gd name="T11" fmla="*/ 120 h 252"/>
                <a:gd name="T12" fmla="*/ 252 w 252"/>
                <a:gd name="T13" fmla="*/ 126 h 252"/>
                <a:gd name="T14" fmla="*/ 126 w 252"/>
                <a:gd name="T15" fmla="*/ 252 h 252"/>
                <a:gd name="T16" fmla="*/ 120 w 252"/>
                <a:gd name="T17" fmla="*/ 12 h 252"/>
                <a:gd name="T18" fmla="*/ 12 w 252"/>
                <a:gd name="T19" fmla="*/ 126 h 252"/>
                <a:gd name="T20" fmla="*/ 126 w 252"/>
                <a:gd name="T21" fmla="*/ 240 h 252"/>
                <a:gd name="T22" fmla="*/ 240 w 252"/>
                <a:gd name="T23" fmla="*/ 132 h 252"/>
                <a:gd name="T24" fmla="*/ 126 w 252"/>
                <a:gd name="T25" fmla="*/ 132 h 252"/>
                <a:gd name="T26" fmla="*/ 120 w 252"/>
                <a:gd name="T27" fmla="*/ 126 h 252"/>
                <a:gd name="T28" fmla="*/ 120 w 252"/>
                <a:gd name="T29" fmla="*/ 12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252">
                  <a:moveTo>
                    <a:pt x="126" y="252"/>
                  </a:moveTo>
                  <a:cubicBezTo>
                    <a:pt x="56" y="252"/>
                    <a:pt x="0" y="195"/>
                    <a:pt x="0" y="126"/>
                  </a:cubicBezTo>
                  <a:cubicBezTo>
                    <a:pt x="0" y="56"/>
                    <a:pt x="56" y="0"/>
                    <a:pt x="126" y="0"/>
                  </a:cubicBezTo>
                  <a:cubicBezTo>
                    <a:pt x="129" y="0"/>
                    <a:pt x="132" y="2"/>
                    <a:pt x="132" y="6"/>
                  </a:cubicBezTo>
                  <a:cubicBezTo>
                    <a:pt x="132" y="120"/>
                    <a:pt x="132" y="120"/>
                    <a:pt x="132" y="120"/>
                  </a:cubicBezTo>
                  <a:cubicBezTo>
                    <a:pt x="246" y="120"/>
                    <a:pt x="246" y="120"/>
                    <a:pt x="246" y="120"/>
                  </a:cubicBezTo>
                  <a:cubicBezTo>
                    <a:pt x="249" y="120"/>
                    <a:pt x="252" y="122"/>
                    <a:pt x="252" y="126"/>
                  </a:cubicBezTo>
                  <a:cubicBezTo>
                    <a:pt x="252" y="195"/>
                    <a:pt x="195" y="252"/>
                    <a:pt x="126" y="252"/>
                  </a:cubicBezTo>
                  <a:close/>
                  <a:moveTo>
                    <a:pt x="120" y="12"/>
                  </a:moveTo>
                  <a:cubicBezTo>
                    <a:pt x="60" y="15"/>
                    <a:pt x="12" y="65"/>
                    <a:pt x="12" y="126"/>
                  </a:cubicBezTo>
                  <a:cubicBezTo>
                    <a:pt x="12" y="188"/>
                    <a:pt x="63" y="240"/>
                    <a:pt x="126" y="240"/>
                  </a:cubicBezTo>
                  <a:cubicBezTo>
                    <a:pt x="187" y="240"/>
                    <a:pt x="237" y="192"/>
                    <a:pt x="240" y="132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3" y="132"/>
                    <a:pt x="120" y="129"/>
                    <a:pt x="120" y="126"/>
                  </a:cubicBezTo>
                  <a:lnTo>
                    <a:pt x="120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07" name="Freeform 123">
              <a:extLst>
                <a:ext uri="{FF2B5EF4-FFF2-40B4-BE49-F238E27FC236}">
                  <a16:creationId xmlns:a16="http://schemas.microsoft.com/office/drawing/2014/main" id="{8B5A05BF-22CF-F9AB-D472-3494DFC9AA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26" y="1877"/>
              <a:ext cx="196" cy="191"/>
            </a:xfrm>
            <a:custGeom>
              <a:avLst/>
              <a:gdLst>
                <a:gd name="T0" fmla="*/ 126 w 132"/>
                <a:gd name="T1" fmla="*/ 132 h 132"/>
                <a:gd name="T2" fmla="*/ 6 w 132"/>
                <a:gd name="T3" fmla="*/ 132 h 132"/>
                <a:gd name="T4" fmla="*/ 0 w 132"/>
                <a:gd name="T5" fmla="*/ 126 h 132"/>
                <a:gd name="T6" fmla="*/ 0 w 132"/>
                <a:gd name="T7" fmla="*/ 6 h 132"/>
                <a:gd name="T8" fmla="*/ 6 w 132"/>
                <a:gd name="T9" fmla="*/ 0 h 132"/>
                <a:gd name="T10" fmla="*/ 132 w 132"/>
                <a:gd name="T11" fmla="*/ 126 h 132"/>
                <a:gd name="T12" fmla="*/ 126 w 132"/>
                <a:gd name="T13" fmla="*/ 132 h 132"/>
                <a:gd name="T14" fmla="*/ 12 w 132"/>
                <a:gd name="T15" fmla="*/ 120 h 132"/>
                <a:gd name="T16" fmla="*/ 120 w 132"/>
                <a:gd name="T17" fmla="*/ 120 h 132"/>
                <a:gd name="T18" fmla="*/ 12 w 132"/>
                <a:gd name="T19" fmla="*/ 12 h 132"/>
                <a:gd name="T20" fmla="*/ 12 w 132"/>
                <a:gd name="T21" fmla="*/ 12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132">
                  <a:moveTo>
                    <a:pt x="126" y="132"/>
                  </a:moveTo>
                  <a:cubicBezTo>
                    <a:pt x="6" y="132"/>
                    <a:pt x="6" y="132"/>
                    <a:pt x="6" y="132"/>
                  </a:cubicBezTo>
                  <a:cubicBezTo>
                    <a:pt x="3" y="132"/>
                    <a:pt x="0" y="129"/>
                    <a:pt x="0" y="12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75" y="0"/>
                    <a:pt x="132" y="56"/>
                    <a:pt x="132" y="126"/>
                  </a:cubicBezTo>
                  <a:cubicBezTo>
                    <a:pt x="132" y="129"/>
                    <a:pt x="129" y="132"/>
                    <a:pt x="126" y="132"/>
                  </a:cubicBezTo>
                  <a:close/>
                  <a:moveTo>
                    <a:pt x="12" y="120"/>
                  </a:moveTo>
                  <a:cubicBezTo>
                    <a:pt x="120" y="120"/>
                    <a:pt x="120" y="120"/>
                    <a:pt x="120" y="120"/>
                  </a:cubicBezTo>
                  <a:cubicBezTo>
                    <a:pt x="117" y="62"/>
                    <a:pt x="70" y="15"/>
                    <a:pt x="12" y="12"/>
                  </a:cubicBezTo>
                  <a:lnTo>
                    <a:pt x="12" y="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 charset="0"/>
              </a:endParaRPr>
            </a:p>
          </p:txBody>
        </p:sp>
      </p:grpSp>
      <p:grpSp>
        <p:nvGrpSpPr>
          <p:cNvPr id="108" name="Group 75">
            <a:extLst>
              <a:ext uri="{FF2B5EF4-FFF2-40B4-BE49-F238E27FC236}">
                <a16:creationId xmlns:a16="http://schemas.microsoft.com/office/drawing/2014/main" id="{B991DAA9-9B03-47D5-F3DD-FE4C49150AA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1742" y="2544768"/>
            <a:ext cx="341369" cy="334946"/>
            <a:chOff x="2408" y="1715"/>
            <a:chExt cx="425" cy="417"/>
          </a:xfrm>
          <a:solidFill>
            <a:srgbClr val="FFFFFF"/>
          </a:solidFill>
        </p:grpSpPr>
        <p:sp>
          <p:nvSpPr>
            <p:cNvPr id="109" name="Freeform 76">
              <a:extLst>
                <a:ext uri="{FF2B5EF4-FFF2-40B4-BE49-F238E27FC236}">
                  <a16:creationId xmlns:a16="http://schemas.microsoft.com/office/drawing/2014/main" id="{ED6B7927-9BDD-49B4-F0F3-B45A44D35B9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98" y="1835"/>
              <a:ext cx="71" cy="71"/>
            </a:xfrm>
            <a:custGeom>
              <a:avLst/>
              <a:gdLst>
                <a:gd name="T0" fmla="*/ 24 w 48"/>
                <a:gd name="T1" fmla="*/ 0 h 48"/>
                <a:gd name="T2" fmla="*/ 0 w 48"/>
                <a:gd name="T3" fmla="*/ 24 h 48"/>
                <a:gd name="T4" fmla="*/ 24 w 48"/>
                <a:gd name="T5" fmla="*/ 48 h 48"/>
                <a:gd name="T6" fmla="*/ 48 w 48"/>
                <a:gd name="T7" fmla="*/ 24 h 48"/>
                <a:gd name="T8" fmla="*/ 24 w 48"/>
                <a:gd name="T9" fmla="*/ 0 h 48"/>
                <a:gd name="T10" fmla="*/ 24 w 48"/>
                <a:gd name="T11" fmla="*/ 36 h 48"/>
                <a:gd name="T12" fmla="*/ 12 w 48"/>
                <a:gd name="T13" fmla="*/ 24 h 48"/>
                <a:gd name="T14" fmla="*/ 24 w 48"/>
                <a:gd name="T15" fmla="*/ 12 h 48"/>
                <a:gd name="T16" fmla="*/ 36 w 48"/>
                <a:gd name="T17" fmla="*/ 24 h 48"/>
                <a:gd name="T18" fmla="*/ 24 w 48"/>
                <a:gd name="T19" fmla="*/ 3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8" h="48">
                  <a:moveTo>
                    <a:pt x="24" y="0"/>
                  </a:moveTo>
                  <a:cubicBezTo>
                    <a:pt x="10" y="0"/>
                    <a:pt x="0" y="11"/>
                    <a:pt x="0" y="24"/>
                  </a:cubicBezTo>
                  <a:cubicBezTo>
                    <a:pt x="0" y="38"/>
                    <a:pt x="10" y="48"/>
                    <a:pt x="24" y="48"/>
                  </a:cubicBezTo>
                  <a:cubicBezTo>
                    <a:pt x="37" y="48"/>
                    <a:pt x="48" y="38"/>
                    <a:pt x="48" y="24"/>
                  </a:cubicBezTo>
                  <a:cubicBezTo>
                    <a:pt x="48" y="11"/>
                    <a:pt x="37" y="0"/>
                    <a:pt x="24" y="0"/>
                  </a:cubicBezTo>
                  <a:close/>
                  <a:moveTo>
                    <a:pt x="24" y="36"/>
                  </a:moveTo>
                  <a:cubicBezTo>
                    <a:pt x="17" y="36"/>
                    <a:pt x="12" y="31"/>
                    <a:pt x="12" y="24"/>
                  </a:cubicBezTo>
                  <a:cubicBezTo>
                    <a:pt x="12" y="18"/>
                    <a:pt x="17" y="12"/>
                    <a:pt x="24" y="12"/>
                  </a:cubicBezTo>
                  <a:cubicBezTo>
                    <a:pt x="30" y="12"/>
                    <a:pt x="36" y="18"/>
                    <a:pt x="36" y="24"/>
                  </a:cubicBezTo>
                  <a:cubicBezTo>
                    <a:pt x="36" y="31"/>
                    <a:pt x="30" y="36"/>
                    <a:pt x="24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10" name="Freeform 77">
              <a:extLst>
                <a:ext uri="{FF2B5EF4-FFF2-40B4-BE49-F238E27FC236}">
                  <a16:creationId xmlns:a16="http://schemas.microsoft.com/office/drawing/2014/main" id="{C6554023-9FA5-8784-DC07-2D510C05849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45" y="1781"/>
              <a:ext cx="176" cy="178"/>
            </a:xfrm>
            <a:custGeom>
              <a:avLst/>
              <a:gdLst>
                <a:gd name="T0" fmla="*/ 98 w 119"/>
                <a:gd name="T1" fmla="*/ 18 h 120"/>
                <a:gd name="T2" fmla="*/ 76 w 119"/>
                <a:gd name="T3" fmla="*/ 16 h 120"/>
                <a:gd name="T4" fmla="*/ 70 w 119"/>
                <a:gd name="T5" fmla="*/ 0 h 120"/>
                <a:gd name="T6" fmla="*/ 40 w 119"/>
                <a:gd name="T7" fmla="*/ 6 h 120"/>
                <a:gd name="T8" fmla="*/ 29 w 119"/>
                <a:gd name="T9" fmla="*/ 22 h 120"/>
                <a:gd name="T10" fmla="*/ 17 w 119"/>
                <a:gd name="T11" fmla="*/ 17 h 120"/>
                <a:gd name="T12" fmla="*/ 1 w 119"/>
                <a:gd name="T13" fmla="*/ 41 h 120"/>
                <a:gd name="T14" fmla="*/ 12 w 119"/>
                <a:gd name="T15" fmla="*/ 54 h 120"/>
                <a:gd name="T16" fmla="*/ 12 w 119"/>
                <a:gd name="T17" fmla="*/ 67 h 120"/>
                <a:gd name="T18" fmla="*/ 1 w 119"/>
                <a:gd name="T19" fmla="*/ 75 h 120"/>
                <a:gd name="T20" fmla="*/ 14 w 119"/>
                <a:gd name="T21" fmla="*/ 101 h 120"/>
                <a:gd name="T22" fmla="*/ 22 w 119"/>
                <a:gd name="T23" fmla="*/ 103 h 120"/>
                <a:gd name="T24" fmla="*/ 40 w 119"/>
                <a:gd name="T25" fmla="*/ 105 h 120"/>
                <a:gd name="T26" fmla="*/ 46 w 119"/>
                <a:gd name="T27" fmla="*/ 120 h 120"/>
                <a:gd name="T28" fmla="*/ 76 w 119"/>
                <a:gd name="T29" fmla="*/ 114 h 120"/>
                <a:gd name="T30" fmla="*/ 88 w 119"/>
                <a:gd name="T31" fmla="*/ 98 h 120"/>
                <a:gd name="T32" fmla="*/ 105 w 119"/>
                <a:gd name="T33" fmla="*/ 101 h 120"/>
                <a:gd name="T34" fmla="*/ 118 w 119"/>
                <a:gd name="T35" fmla="*/ 75 h 120"/>
                <a:gd name="T36" fmla="*/ 107 w 119"/>
                <a:gd name="T37" fmla="*/ 67 h 120"/>
                <a:gd name="T38" fmla="*/ 107 w 119"/>
                <a:gd name="T39" fmla="*/ 54 h 120"/>
                <a:gd name="T40" fmla="*/ 118 w 119"/>
                <a:gd name="T41" fmla="*/ 45 h 120"/>
                <a:gd name="T42" fmla="*/ 106 w 119"/>
                <a:gd name="T43" fmla="*/ 20 h 120"/>
                <a:gd name="T44" fmla="*/ 96 w 119"/>
                <a:gd name="T45" fmla="*/ 60 h 120"/>
                <a:gd name="T46" fmla="*/ 97 w 119"/>
                <a:gd name="T47" fmla="*/ 75 h 120"/>
                <a:gd name="T48" fmla="*/ 98 w 119"/>
                <a:gd name="T49" fmla="*/ 90 h 120"/>
                <a:gd name="T50" fmla="*/ 83 w 119"/>
                <a:gd name="T51" fmla="*/ 86 h 120"/>
                <a:gd name="T52" fmla="*/ 64 w 119"/>
                <a:gd name="T53" fmla="*/ 101 h 120"/>
                <a:gd name="T54" fmla="*/ 52 w 119"/>
                <a:gd name="T55" fmla="*/ 108 h 120"/>
                <a:gd name="T56" fmla="*/ 47 w 119"/>
                <a:gd name="T57" fmla="*/ 95 h 120"/>
                <a:gd name="T58" fmla="*/ 27 w 119"/>
                <a:gd name="T59" fmla="*/ 86 h 120"/>
                <a:gd name="T60" fmla="*/ 15 w 119"/>
                <a:gd name="T61" fmla="*/ 79 h 120"/>
                <a:gd name="T62" fmla="*/ 25 w 119"/>
                <a:gd name="T63" fmla="*/ 69 h 120"/>
                <a:gd name="T64" fmla="*/ 25 w 119"/>
                <a:gd name="T65" fmla="*/ 52 h 120"/>
                <a:gd name="T66" fmla="*/ 15 w 119"/>
                <a:gd name="T67" fmla="*/ 41 h 120"/>
                <a:gd name="T68" fmla="*/ 27 w 119"/>
                <a:gd name="T69" fmla="*/ 35 h 120"/>
                <a:gd name="T70" fmla="*/ 47 w 119"/>
                <a:gd name="T71" fmla="*/ 26 h 120"/>
                <a:gd name="T72" fmla="*/ 52 w 119"/>
                <a:gd name="T73" fmla="*/ 12 h 120"/>
                <a:gd name="T74" fmla="*/ 64 w 119"/>
                <a:gd name="T75" fmla="*/ 20 h 120"/>
                <a:gd name="T76" fmla="*/ 83 w 119"/>
                <a:gd name="T77" fmla="*/ 34 h 120"/>
                <a:gd name="T78" fmla="*/ 98 w 119"/>
                <a:gd name="T79" fmla="*/ 31 h 120"/>
                <a:gd name="T80" fmla="*/ 98 w 119"/>
                <a:gd name="T81" fmla="*/ 4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9" h="120">
                  <a:moveTo>
                    <a:pt x="106" y="20"/>
                  </a:moveTo>
                  <a:cubicBezTo>
                    <a:pt x="104" y="17"/>
                    <a:pt x="100" y="16"/>
                    <a:pt x="98" y="18"/>
                  </a:cubicBezTo>
                  <a:cubicBezTo>
                    <a:pt x="88" y="23"/>
                    <a:pt x="88" y="23"/>
                    <a:pt x="88" y="23"/>
                  </a:cubicBezTo>
                  <a:cubicBezTo>
                    <a:pt x="84" y="20"/>
                    <a:pt x="79" y="17"/>
                    <a:pt x="76" y="16"/>
                  </a:cubicBezTo>
                  <a:cubicBezTo>
                    <a:pt x="76" y="6"/>
                    <a:pt x="76" y="6"/>
                    <a:pt x="76" y="6"/>
                  </a:cubicBezTo>
                  <a:cubicBezTo>
                    <a:pt x="76" y="3"/>
                    <a:pt x="73" y="0"/>
                    <a:pt x="7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2" y="0"/>
                    <a:pt x="40" y="3"/>
                    <a:pt x="40" y="6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36" y="18"/>
                    <a:pt x="33" y="20"/>
                    <a:pt x="29" y="22"/>
                  </a:cubicBezTo>
                  <a:cubicBezTo>
                    <a:pt x="21" y="18"/>
                    <a:pt x="21" y="18"/>
                    <a:pt x="21" y="18"/>
                  </a:cubicBezTo>
                  <a:cubicBezTo>
                    <a:pt x="20" y="17"/>
                    <a:pt x="18" y="17"/>
                    <a:pt x="17" y="17"/>
                  </a:cubicBezTo>
                  <a:cubicBezTo>
                    <a:pt x="15" y="18"/>
                    <a:pt x="14" y="19"/>
                    <a:pt x="13" y="20"/>
                  </a:cubicBezTo>
                  <a:cubicBezTo>
                    <a:pt x="1" y="41"/>
                    <a:pt x="1" y="41"/>
                    <a:pt x="1" y="41"/>
                  </a:cubicBezTo>
                  <a:cubicBezTo>
                    <a:pt x="0" y="44"/>
                    <a:pt x="1" y="47"/>
                    <a:pt x="4" y="49"/>
                  </a:cubicBezTo>
                  <a:cubicBezTo>
                    <a:pt x="12" y="54"/>
                    <a:pt x="12" y="54"/>
                    <a:pt x="12" y="54"/>
                  </a:cubicBezTo>
                  <a:cubicBezTo>
                    <a:pt x="12" y="56"/>
                    <a:pt x="12" y="58"/>
                    <a:pt x="12" y="60"/>
                  </a:cubicBezTo>
                  <a:cubicBezTo>
                    <a:pt x="12" y="63"/>
                    <a:pt x="12" y="65"/>
                    <a:pt x="12" y="67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2" y="73"/>
                    <a:pt x="1" y="74"/>
                    <a:pt x="1" y="75"/>
                  </a:cubicBezTo>
                  <a:cubicBezTo>
                    <a:pt x="1" y="77"/>
                    <a:pt x="1" y="79"/>
                    <a:pt x="2" y="80"/>
                  </a:cubicBezTo>
                  <a:cubicBezTo>
                    <a:pt x="14" y="101"/>
                    <a:pt x="14" y="101"/>
                    <a:pt x="14" y="101"/>
                  </a:cubicBezTo>
                  <a:cubicBezTo>
                    <a:pt x="14" y="102"/>
                    <a:pt x="16" y="103"/>
                    <a:pt x="17" y="104"/>
                  </a:cubicBezTo>
                  <a:cubicBezTo>
                    <a:pt x="19" y="104"/>
                    <a:pt x="21" y="104"/>
                    <a:pt x="22" y="103"/>
                  </a:cubicBezTo>
                  <a:cubicBezTo>
                    <a:pt x="29" y="98"/>
                    <a:pt x="29" y="98"/>
                    <a:pt x="29" y="98"/>
                  </a:cubicBezTo>
                  <a:cubicBezTo>
                    <a:pt x="33" y="101"/>
                    <a:pt x="36" y="103"/>
                    <a:pt x="40" y="105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8"/>
                    <a:pt x="42" y="120"/>
                    <a:pt x="46" y="120"/>
                  </a:cubicBezTo>
                  <a:cubicBezTo>
                    <a:pt x="70" y="120"/>
                    <a:pt x="70" y="120"/>
                    <a:pt x="70" y="120"/>
                  </a:cubicBezTo>
                  <a:cubicBezTo>
                    <a:pt x="73" y="120"/>
                    <a:pt x="76" y="118"/>
                    <a:pt x="76" y="114"/>
                  </a:cubicBezTo>
                  <a:cubicBezTo>
                    <a:pt x="76" y="105"/>
                    <a:pt x="76" y="105"/>
                    <a:pt x="76" y="105"/>
                  </a:cubicBezTo>
                  <a:cubicBezTo>
                    <a:pt x="79" y="103"/>
                    <a:pt x="84" y="101"/>
                    <a:pt x="88" y="98"/>
                  </a:cubicBezTo>
                  <a:cubicBezTo>
                    <a:pt x="97" y="103"/>
                    <a:pt x="97" y="103"/>
                    <a:pt x="97" y="103"/>
                  </a:cubicBezTo>
                  <a:cubicBezTo>
                    <a:pt x="100" y="105"/>
                    <a:pt x="103" y="104"/>
                    <a:pt x="105" y="101"/>
                  </a:cubicBezTo>
                  <a:cubicBezTo>
                    <a:pt x="117" y="80"/>
                    <a:pt x="117" y="80"/>
                    <a:pt x="117" y="80"/>
                  </a:cubicBezTo>
                  <a:cubicBezTo>
                    <a:pt x="118" y="79"/>
                    <a:pt x="118" y="77"/>
                    <a:pt x="118" y="75"/>
                  </a:cubicBezTo>
                  <a:cubicBezTo>
                    <a:pt x="118" y="74"/>
                    <a:pt x="117" y="73"/>
                    <a:pt x="115" y="72"/>
                  </a:cubicBezTo>
                  <a:cubicBezTo>
                    <a:pt x="107" y="67"/>
                    <a:pt x="107" y="67"/>
                    <a:pt x="107" y="67"/>
                  </a:cubicBezTo>
                  <a:cubicBezTo>
                    <a:pt x="107" y="65"/>
                    <a:pt x="108" y="63"/>
                    <a:pt x="108" y="60"/>
                  </a:cubicBezTo>
                  <a:cubicBezTo>
                    <a:pt x="108" y="58"/>
                    <a:pt x="108" y="56"/>
                    <a:pt x="107" y="54"/>
                  </a:cubicBezTo>
                  <a:cubicBezTo>
                    <a:pt x="115" y="49"/>
                    <a:pt x="115" y="49"/>
                    <a:pt x="115" y="49"/>
                  </a:cubicBezTo>
                  <a:cubicBezTo>
                    <a:pt x="117" y="48"/>
                    <a:pt x="118" y="47"/>
                    <a:pt x="118" y="45"/>
                  </a:cubicBezTo>
                  <a:cubicBezTo>
                    <a:pt x="119" y="44"/>
                    <a:pt x="118" y="42"/>
                    <a:pt x="118" y="41"/>
                  </a:cubicBezTo>
                  <a:lnTo>
                    <a:pt x="106" y="20"/>
                  </a:lnTo>
                  <a:close/>
                  <a:moveTo>
                    <a:pt x="95" y="52"/>
                  </a:moveTo>
                  <a:cubicBezTo>
                    <a:pt x="95" y="55"/>
                    <a:pt x="96" y="58"/>
                    <a:pt x="96" y="60"/>
                  </a:cubicBezTo>
                  <a:cubicBezTo>
                    <a:pt x="96" y="63"/>
                    <a:pt x="95" y="65"/>
                    <a:pt x="95" y="69"/>
                  </a:cubicBezTo>
                  <a:cubicBezTo>
                    <a:pt x="94" y="71"/>
                    <a:pt x="95" y="74"/>
                    <a:pt x="97" y="75"/>
                  </a:cubicBezTo>
                  <a:cubicBezTo>
                    <a:pt x="104" y="79"/>
                    <a:pt x="104" y="79"/>
                    <a:pt x="104" y="79"/>
                  </a:cubicBezTo>
                  <a:cubicBezTo>
                    <a:pt x="98" y="90"/>
                    <a:pt x="98" y="90"/>
                    <a:pt x="98" y="90"/>
                  </a:cubicBezTo>
                  <a:cubicBezTo>
                    <a:pt x="90" y="86"/>
                    <a:pt x="90" y="86"/>
                    <a:pt x="90" y="86"/>
                  </a:cubicBezTo>
                  <a:cubicBezTo>
                    <a:pt x="88" y="84"/>
                    <a:pt x="85" y="85"/>
                    <a:pt x="83" y="86"/>
                  </a:cubicBezTo>
                  <a:cubicBezTo>
                    <a:pt x="80" y="90"/>
                    <a:pt x="74" y="93"/>
                    <a:pt x="68" y="95"/>
                  </a:cubicBezTo>
                  <a:cubicBezTo>
                    <a:pt x="65" y="96"/>
                    <a:pt x="64" y="98"/>
                    <a:pt x="64" y="101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52" y="108"/>
                    <a:pt x="52" y="108"/>
                    <a:pt x="52" y="108"/>
                  </a:cubicBezTo>
                  <a:cubicBezTo>
                    <a:pt x="52" y="101"/>
                    <a:pt x="52" y="101"/>
                    <a:pt x="52" y="101"/>
                  </a:cubicBezTo>
                  <a:cubicBezTo>
                    <a:pt x="52" y="98"/>
                    <a:pt x="50" y="96"/>
                    <a:pt x="47" y="95"/>
                  </a:cubicBezTo>
                  <a:cubicBezTo>
                    <a:pt x="43" y="93"/>
                    <a:pt x="38" y="91"/>
                    <a:pt x="34" y="86"/>
                  </a:cubicBezTo>
                  <a:cubicBezTo>
                    <a:pt x="32" y="85"/>
                    <a:pt x="29" y="84"/>
                    <a:pt x="27" y="86"/>
                  </a:cubicBezTo>
                  <a:cubicBezTo>
                    <a:pt x="21" y="89"/>
                    <a:pt x="21" y="89"/>
                    <a:pt x="21" y="89"/>
                  </a:cubicBezTo>
                  <a:cubicBezTo>
                    <a:pt x="15" y="79"/>
                    <a:pt x="15" y="79"/>
                    <a:pt x="15" y="79"/>
                  </a:cubicBezTo>
                  <a:cubicBezTo>
                    <a:pt x="22" y="75"/>
                    <a:pt x="22" y="75"/>
                    <a:pt x="22" y="75"/>
                  </a:cubicBezTo>
                  <a:cubicBezTo>
                    <a:pt x="24" y="74"/>
                    <a:pt x="25" y="71"/>
                    <a:pt x="25" y="69"/>
                  </a:cubicBezTo>
                  <a:cubicBezTo>
                    <a:pt x="24" y="66"/>
                    <a:pt x="24" y="63"/>
                    <a:pt x="24" y="60"/>
                  </a:cubicBezTo>
                  <a:cubicBezTo>
                    <a:pt x="24" y="57"/>
                    <a:pt x="24" y="55"/>
                    <a:pt x="25" y="52"/>
                  </a:cubicBezTo>
                  <a:cubicBezTo>
                    <a:pt x="25" y="49"/>
                    <a:pt x="24" y="47"/>
                    <a:pt x="22" y="45"/>
                  </a:cubicBezTo>
                  <a:cubicBezTo>
                    <a:pt x="15" y="41"/>
                    <a:pt x="15" y="41"/>
                    <a:pt x="15" y="41"/>
                  </a:cubicBezTo>
                  <a:cubicBezTo>
                    <a:pt x="21" y="31"/>
                    <a:pt x="21" y="31"/>
                    <a:pt x="21" y="31"/>
                  </a:cubicBezTo>
                  <a:cubicBezTo>
                    <a:pt x="27" y="35"/>
                    <a:pt x="27" y="35"/>
                    <a:pt x="27" y="35"/>
                  </a:cubicBezTo>
                  <a:cubicBezTo>
                    <a:pt x="29" y="36"/>
                    <a:pt x="32" y="36"/>
                    <a:pt x="34" y="34"/>
                  </a:cubicBezTo>
                  <a:cubicBezTo>
                    <a:pt x="38" y="30"/>
                    <a:pt x="43" y="27"/>
                    <a:pt x="47" y="26"/>
                  </a:cubicBezTo>
                  <a:cubicBezTo>
                    <a:pt x="50" y="25"/>
                    <a:pt x="52" y="23"/>
                    <a:pt x="52" y="20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64" y="12"/>
                    <a:pt x="64" y="12"/>
                    <a:pt x="64" y="12"/>
                  </a:cubicBezTo>
                  <a:cubicBezTo>
                    <a:pt x="64" y="20"/>
                    <a:pt x="64" y="20"/>
                    <a:pt x="64" y="20"/>
                  </a:cubicBezTo>
                  <a:cubicBezTo>
                    <a:pt x="64" y="23"/>
                    <a:pt x="65" y="25"/>
                    <a:pt x="68" y="26"/>
                  </a:cubicBezTo>
                  <a:cubicBezTo>
                    <a:pt x="74" y="28"/>
                    <a:pt x="80" y="31"/>
                    <a:pt x="83" y="34"/>
                  </a:cubicBezTo>
                  <a:cubicBezTo>
                    <a:pt x="85" y="36"/>
                    <a:pt x="88" y="36"/>
                    <a:pt x="90" y="35"/>
                  </a:cubicBezTo>
                  <a:cubicBezTo>
                    <a:pt x="98" y="31"/>
                    <a:pt x="98" y="31"/>
                    <a:pt x="98" y="31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98" y="45"/>
                    <a:pt x="98" y="45"/>
                    <a:pt x="98" y="45"/>
                  </a:cubicBezTo>
                  <a:cubicBezTo>
                    <a:pt x="95" y="47"/>
                    <a:pt x="94" y="49"/>
                    <a:pt x="95" y="5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11" name="Freeform 78">
              <a:extLst>
                <a:ext uri="{FF2B5EF4-FFF2-40B4-BE49-F238E27FC236}">
                  <a16:creationId xmlns:a16="http://schemas.microsoft.com/office/drawing/2014/main" id="{369DB1A1-93B9-C4EC-6A88-07E4396E9A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6" y="1715"/>
              <a:ext cx="277" cy="293"/>
            </a:xfrm>
            <a:custGeom>
              <a:avLst/>
              <a:gdLst>
                <a:gd name="T0" fmla="*/ 159 w 187"/>
                <a:gd name="T1" fmla="*/ 151 h 198"/>
                <a:gd name="T2" fmla="*/ 187 w 187"/>
                <a:gd name="T3" fmla="*/ 89 h 198"/>
                <a:gd name="T4" fmla="*/ 79 w 187"/>
                <a:gd name="T5" fmla="*/ 0 h 198"/>
                <a:gd name="T6" fmla="*/ 0 w 187"/>
                <a:gd name="T7" fmla="*/ 29 h 198"/>
                <a:gd name="T8" fmla="*/ 14 w 187"/>
                <a:gd name="T9" fmla="*/ 33 h 198"/>
                <a:gd name="T10" fmla="*/ 79 w 187"/>
                <a:gd name="T11" fmla="*/ 12 h 198"/>
                <a:gd name="T12" fmla="*/ 175 w 187"/>
                <a:gd name="T13" fmla="*/ 89 h 198"/>
                <a:gd name="T14" fmla="*/ 147 w 187"/>
                <a:gd name="T15" fmla="*/ 145 h 198"/>
                <a:gd name="T16" fmla="*/ 146 w 187"/>
                <a:gd name="T17" fmla="*/ 153 h 198"/>
                <a:gd name="T18" fmla="*/ 161 w 187"/>
                <a:gd name="T19" fmla="*/ 180 h 198"/>
                <a:gd name="T20" fmla="*/ 118 w 187"/>
                <a:gd name="T21" fmla="*/ 162 h 198"/>
                <a:gd name="T22" fmla="*/ 114 w 187"/>
                <a:gd name="T23" fmla="*/ 162 h 198"/>
                <a:gd name="T24" fmla="*/ 97 w 187"/>
                <a:gd name="T25" fmla="*/ 166 h 198"/>
                <a:gd name="T26" fmla="*/ 99 w 187"/>
                <a:gd name="T27" fmla="*/ 178 h 198"/>
                <a:gd name="T28" fmla="*/ 115 w 187"/>
                <a:gd name="T29" fmla="*/ 174 h 198"/>
                <a:gd name="T30" fmla="*/ 173 w 187"/>
                <a:gd name="T31" fmla="*/ 197 h 198"/>
                <a:gd name="T32" fmla="*/ 175 w 187"/>
                <a:gd name="T33" fmla="*/ 198 h 198"/>
                <a:gd name="T34" fmla="*/ 180 w 187"/>
                <a:gd name="T35" fmla="*/ 196 h 198"/>
                <a:gd name="T36" fmla="*/ 180 w 187"/>
                <a:gd name="T37" fmla="*/ 189 h 198"/>
                <a:gd name="T38" fmla="*/ 159 w 187"/>
                <a:gd name="T39" fmla="*/ 15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87" h="198">
                  <a:moveTo>
                    <a:pt x="159" y="151"/>
                  </a:moveTo>
                  <a:cubicBezTo>
                    <a:pt x="177" y="135"/>
                    <a:pt x="187" y="113"/>
                    <a:pt x="187" y="89"/>
                  </a:cubicBezTo>
                  <a:cubicBezTo>
                    <a:pt x="187" y="40"/>
                    <a:pt x="139" y="0"/>
                    <a:pt x="79" y="0"/>
                  </a:cubicBezTo>
                  <a:cubicBezTo>
                    <a:pt x="48" y="0"/>
                    <a:pt x="20" y="11"/>
                    <a:pt x="0" y="29"/>
                  </a:cubicBezTo>
                  <a:cubicBezTo>
                    <a:pt x="5" y="30"/>
                    <a:pt x="10" y="31"/>
                    <a:pt x="14" y="33"/>
                  </a:cubicBezTo>
                  <a:cubicBezTo>
                    <a:pt x="31" y="20"/>
                    <a:pt x="54" y="12"/>
                    <a:pt x="79" y="12"/>
                  </a:cubicBezTo>
                  <a:cubicBezTo>
                    <a:pt x="132" y="12"/>
                    <a:pt x="175" y="47"/>
                    <a:pt x="175" y="89"/>
                  </a:cubicBezTo>
                  <a:cubicBezTo>
                    <a:pt x="175" y="111"/>
                    <a:pt x="165" y="131"/>
                    <a:pt x="147" y="145"/>
                  </a:cubicBezTo>
                  <a:cubicBezTo>
                    <a:pt x="145" y="147"/>
                    <a:pt x="145" y="150"/>
                    <a:pt x="146" y="153"/>
                  </a:cubicBezTo>
                  <a:cubicBezTo>
                    <a:pt x="161" y="180"/>
                    <a:pt x="161" y="180"/>
                    <a:pt x="161" y="180"/>
                  </a:cubicBezTo>
                  <a:cubicBezTo>
                    <a:pt x="118" y="162"/>
                    <a:pt x="118" y="162"/>
                    <a:pt x="118" y="162"/>
                  </a:cubicBezTo>
                  <a:cubicBezTo>
                    <a:pt x="116" y="162"/>
                    <a:pt x="115" y="162"/>
                    <a:pt x="114" y="162"/>
                  </a:cubicBezTo>
                  <a:cubicBezTo>
                    <a:pt x="108" y="164"/>
                    <a:pt x="103" y="165"/>
                    <a:pt x="97" y="166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104" y="177"/>
                    <a:pt x="110" y="176"/>
                    <a:pt x="115" y="174"/>
                  </a:cubicBezTo>
                  <a:cubicBezTo>
                    <a:pt x="173" y="197"/>
                    <a:pt x="173" y="197"/>
                    <a:pt x="173" y="197"/>
                  </a:cubicBezTo>
                  <a:cubicBezTo>
                    <a:pt x="174" y="198"/>
                    <a:pt x="174" y="198"/>
                    <a:pt x="175" y="198"/>
                  </a:cubicBezTo>
                  <a:cubicBezTo>
                    <a:pt x="177" y="198"/>
                    <a:pt x="179" y="197"/>
                    <a:pt x="180" y="196"/>
                  </a:cubicBezTo>
                  <a:cubicBezTo>
                    <a:pt x="181" y="194"/>
                    <a:pt x="182" y="191"/>
                    <a:pt x="180" y="189"/>
                  </a:cubicBezTo>
                  <a:lnTo>
                    <a:pt x="159" y="1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12" name="Freeform 79">
              <a:extLst>
                <a:ext uri="{FF2B5EF4-FFF2-40B4-BE49-F238E27FC236}">
                  <a16:creationId xmlns:a16="http://schemas.microsoft.com/office/drawing/2014/main" id="{B4875141-1684-06F9-D585-13410AFF1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8" y="1920"/>
              <a:ext cx="265" cy="212"/>
            </a:xfrm>
            <a:custGeom>
              <a:avLst/>
              <a:gdLst>
                <a:gd name="T0" fmla="*/ 154 w 179"/>
                <a:gd name="T1" fmla="*/ 0 h 143"/>
                <a:gd name="T2" fmla="*/ 148 w 179"/>
                <a:gd name="T3" fmla="*/ 10 h 143"/>
                <a:gd name="T4" fmla="*/ 167 w 179"/>
                <a:gd name="T5" fmla="*/ 53 h 143"/>
                <a:gd name="T6" fmla="*/ 136 w 179"/>
                <a:gd name="T7" fmla="*/ 108 h 143"/>
                <a:gd name="T8" fmla="*/ 62 w 179"/>
                <a:gd name="T9" fmla="*/ 113 h 143"/>
                <a:gd name="T10" fmla="*/ 60 w 179"/>
                <a:gd name="T11" fmla="*/ 113 h 143"/>
                <a:gd name="T12" fmla="*/ 58 w 179"/>
                <a:gd name="T13" fmla="*/ 113 h 143"/>
                <a:gd name="T14" fmla="*/ 24 w 179"/>
                <a:gd name="T15" fmla="*/ 126 h 143"/>
                <a:gd name="T16" fmla="*/ 35 w 179"/>
                <a:gd name="T17" fmla="*/ 104 h 143"/>
                <a:gd name="T18" fmla="*/ 33 w 179"/>
                <a:gd name="T19" fmla="*/ 96 h 143"/>
                <a:gd name="T20" fmla="*/ 12 w 179"/>
                <a:gd name="T21" fmla="*/ 53 h 143"/>
                <a:gd name="T22" fmla="*/ 25 w 179"/>
                <a:gd name="T23" fmla="*/ 17 h 143"/>
                <a:gd name="T24" fmla="*/ 18 w 179"/>
                <a:gd name="T25" fmla="*/ 7 h 143"/>
                <a:gd name="T26" fmla="*/ 0 w 179"/>
                <a:gd name="T27" fmla="*/ 53 h 143"/>
                <a:gd name="T28" fmla="*/ 22 w 179"/>
                <a:gd name="T29" fmla="*/ 102 h 143"/>
                <a:gd name="T30" fmla="*/ 6 w 179"/>
                <a:gd name="T31" fmla="*/ 134 h 143"/>
                <a:gd name="T32" fmla="*/ 7 w 179"/>
                <a:gd name="T33" fmla="*/ 141 h 143"/>
                <a:gd name="T34" fmla="*/ 12 w 179"/>
                <a:gd name="T35" fmla="*/ 143 h 143"/>
                <a:gd name="T36" fmla="*/ 14 w 179"/>
                <a:gd name="T37" fmla="*/ 142 h 143"/>
                <a:gd name="T38" fmla="*/ 59 w 179"/>
                <a:gd name="T39" fmla="*/ 125 h 143"/>
                <a:gd name="T40" fmla="*/ 142 w 179"/>
                <a:gd name="T41" fmla="*/ 118 h 143"/>
                <a:gd name="T42" fmla="*/ 179 w 179"/>
                <a:gd name="T43" fmla="*/ 53 h 143"/>
                <a:gd name="T44" fmla="*/ 154 w 179"/>
                <a:gd name="T45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79" h="143">
                  <a:moveTo>
                    <a:pt x="154" y="0"/>
                  </a:moveTo>
                  <a:cubicBezTo>
                    <a:pt x="153" y="3"/>
                    <a:pt x="150" y="7"/>
                    <a:pt x="148" y="10"/>
                  </a:cubicBezTo>
                  <a:cubicBezTo>
                    <a:pt x="160" y="22"/>
                    <a:pt x="167" y="37"/>
                    <a:pt x="167" y="53"/>
                  </a:cubicBezTo>
                  <a:cubicBezTo>
                    <a:pt x="167" y="74"/>
                    <a:pt x="156" y="95"/>
                    <a:pt x="136" y="108"/>
                  </a:cubicBezTo>
                  <a:cubicBezTo>
                    <a:pt x="114" y="122"/>
                    <a:pt x="86" y="124"/>
                    <a:pt x="62" y="113"/>
                  </a:cubicBezTo>
                  <a:cubicBezTo>
                    <a:pt x="61" y="113"/>
                    <a:pt x="60" y="113"/>
                    <a:pt x="60" y="113"/>
                  </a:cubicBezTo>
                  <a:cubicBezTo>
                    <a:pt x="59" y="113"/>
                    <a:pt x="58" y="113"/>
                    <a:pt x="58" y="113"/>
                  </a:cubicBezTo>
                  <a:cubicBezTo>
                    <a:pt x="24" y="126"/>
                    <a:pt x="24" y="126"/>
                    <a:pt x="24" y="126"/>
                  </a:cubicBezTo>
                  <a:cubicBezTo>
                    <a:pt x="35" y="104"/>
                    <a:pt x="35" y="104"/>
                    <a:pt x="35" y="104"/>
                  </a:cubicBezTo>
                  <a:cubicBezTo>
                    <a:pt x="36" y="101"/>
                    <a:pt x="36" y="98"/>
                    <a:pt x="33" y="96"/>
                  </a:cubicBezTo>
                  <a:cubicBezTo>
                    <a:pt x="19" y="85"/>
                    <a:pt x="12" y="70"/>
                    <a:pt x="12" y="53"/>
                  </a:cubicBezTo>
                  <a:cubicBezTo>
                    <a:pt x="12" y="40"/>
                    <a:pt x="17" y="27"/>
                    <a:pt x="25" y="17"/>
                  </a:cubicBezTo>
                  <a:cubicBezTo>
                    <a:pt x="22" y="14"/>
                    <a:pt x="20" y="10"/>
                    <a:pt x="18" y="7"/>
                  </a:cubicBezTo>
                  <a:cubicBezTo>
                    <a:pt x="6" y="20"/>
                    <a:pt x="0" y="36"/>
                    <a:pt x="0" y="53"/>
                  </a:cubicBezTo>
                  <a:cubicBezTo>
                    <a:pt x="0" y="72"/>
                    <a:pt x="7" y="89"/>
                    <a:pt x="22" y="102"/>
                  </a:cubicBezTo>
                  <a:cubicBezTo>
                    <a:pt x="6" y="134"/>
                    <a:pt x="6" y="134"/>
                    <a:pt x="6" y="134"/>
                  </a:cubicBezTo>
                  <a:cubicBezTo>
                    <a:pt x="5" y="136"/>
                    <a:pt x="6" y="139"/>
                    <a:pt x="7" y="141"/>
                  </a:cubicBezTo>
                  <a:cubicBezTo>
                    <a:pt x="8" y="142"/>
                    <a:pt x="10" y="143"/>
                    <a:pt x="12" y="143"/>
                  </a:cubicBezTo>
                  <a:cubicBezTo>
                    <a:pt x="12" y="143"/>
                    <a:pt x="13" y="143"/>
                    <a:pt x="14" y="142"/>
                  </a:cubicBezTo>
                  <a:cubicBezTo>
                    <a:pt x="59" y="125"/>
                    <a:pt x="59" y="125"/>
                    <a:pt x="59" y="125"/>
                  </a:cubicBezTo>
                  <a:cubicBezTo>
                    <a:pt x="87" y="137"/>
                    <a:pt x="118" y="134"/>
                    <a:pt x="142" y="118"/>
                  </a:cubicBezTo>
                  <a:cubicBezTo>
                    <a:pt x="166" y="103"/>
                    <a:pt x="179" y="78"/>
                    <a:pt x="179" y="53"/>
                  </a:cubicBezTo>
                  <a:cubicBezTo>
                    <a:pt x="179" y="33"/>
                    <a:pt x="170" y="14"/>
                    <a:pt x="15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 charset="0"/>
              </a:endParaRPr>
            </a:p>
          </p:txBody>
        </p:sp>
      </p:grpSp>
      <p:grpSp>
        <p:nvGrpSpPr>
          <p:cNvPr id="113" name="Group 131">
            <a:extLst>
              <a:ext uri="{FF2B5EF4-FFF2-40B4-BE49-F238E27FC236}">
                <a16:creationId xmlns:a16="http://schemas.microsoft.com/office/drawing/2014/main" id="{158FB887-0C95-AA2A-6B45-9359717B5A0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4824" y="4175836"/>
            <a:ext cx="372603" cy="372603"/>
            <a:chOff x="348" y="1719"/>
            <a:chExt cx="426" cy="426"/>
          </a:xfrm>
          <a:solidFill>
            <a:srgbClr val="FFFFFF"/>
          </a:solidFill>
        </p:grpSpPr>
        <p:sp>
          <p:nvSpPr>
            <p:cNvPr id="114" name="Freeform 132">
              <a:extLst>
                <a:ext uri="{FF2B5EF4-FFF2-40B4-BE49-F238E27FC236}">
                  <a16:creationId xmlns:a16="http://schemas.microsoft.com/office/drawing/2014/main" id="{5BB03353-0FBD-B1A5-6210-95FE2CF1EF75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" y="1932"/>
              <a:ext cx="89" cy="160"/>
            </a:xfrm>
            <a:custGeom>
              <a:avLst/>
              <a:gdLst>
                <a:gd name="T0" fmla="*/ 54 w 60"/>
                <a:gd name="T1" fmla="*/ 108 h 108"/>
                <a:gd name="T2" fmla="*/ 6 w 60"/>
                <a:gd name="T3" fmla="*/ 108 h 108"/>
                <a:gd name="T4" fmla="*/ 0 w 60"/>
                <a:gd name="T5" fmla="*/ 102 h 108"/>
                <a:gd name="T6" fmla="*/ 6 w 60"/>
                <a:gd name="T7" fmla="*/ 96 h 108"/>
                <a:gd name="T8" fmla="*/ 48 w 60"/>
                <a:gd name="T9" fmla="*/ 96 h 108"/>
                <a:gd name="T10" fmla="*/ 48 w 60"/>
                <a:gd name="T11" fmla="*/ 12 h 108"/>
                <a:gd name="T12" fmla="*/ 6 w 60"/>
                <a:gd name="T13" fmla="*/ 12 h 108"/>
                <a:gd name="T14" fmla="*/ 0 w 60"/>
                <a:gd name="T15" fmla="*/ 6 h 108"/>
                <a:gd name="T16" fmla="*/ 6 w 60"/>
                <a:gd name="T17" fmla="*/ 0 h 108"/>
                <a:gd name="T18" fmla="*/ 54 w 60"/>
                <a:gd name="T19" fmla="*/ 0 h 108"/>
                <a:gd name="T20" fmla="*/ 60 w 60"/>
                <a:gd name="T21" fmla="*/ 6 h 108"/>
                <a:gd name="T22" fmla="*/ 60 w 60"/>
                <a:gd name="T23" fmla="*/ 102 h 108"/>
                <a:gd name="T24" fmla="*/ 54 w 60"/>
                <a:gd name="T25" fmla="*/ 10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0" h="108">
                  <a:moveTo>
                    <a:pt x="54" y="108"/>
                  </a:moveTo>
                  <a:cubicBezTo>
                    <a:pt x="6" y="108"/>
                    <a:pt x="6" y="108"/>
                    <a:pt x="6" y="108"/>
                  </a:cubicBezTo>
                  <a:cubicBezTo>
                    <a:pt x="3" y="108"/>
                    <a:pt x="0" y="105"/>
                    <a:pt x="0" y="102"/>
                  </a:cubicBezTo>
                  <a:cubicBezTo>
                    <a:pt x="0" y="98"/>
                    <a:pt x="3" y="96"/>
                    <a:pt x="6" y="96"/>
                  </a:cubicBezTo>
                  <a:cubicBezTo>
                    <a:pt x="48" y="96"/>
                    <a:pt x="48" y="96"/>
                    <a:pt x="48" y="96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8" y="0"/>
                    <a:pt x="60" y="2"/>
                    <a:pt x="60" y="6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5"/>
                    <a:pt x="58" y="108"/>
                    <a:pt x="54" y="10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15" name="Freeform 133">
              <a:extLst>
                <a:ext uri="{FF2B5EF4-FFF2-40B4-BE49-F238E27FC236}">
                  <a16:creationId xmlns:a16="http://schemas.microsoft.com/office/drawing/2014/main" id="{FE8ED8EE-DBBD-8728-B682-100C674E7F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" y="1932"/>
              <a:ext cx="89" cy="160"/>
            </a:xfrm>
            <a:custGeom>
              <a:avLst/>
              <a:gdLst>
                <a:gd name="T0" fmla="*/ 54 w 60"/>
                <a:gd name="T1" fmla="*/ 108 h 108"/>
                <a:gd name="T2" fmla="*/ 6 w 60"/>
                <a:gd name="T3" fmla="*/ 108 h 108"/>
                <a:gd name="T4" fmla="*/ 0 w 60"/>
                <a:gd name="T5" fmla="*/ 102 h 108"/>
                <a:gd name="T6" fmla="*/ 0 w 60"/>
                <a:gd name="T7" fmla="*/ 6 h 108"/>
                <a:gd name="T8" fmla="*/ 6 w 60"/>
                <a:gd name="T9" fmla="*/ 0 h 108"/>
                <a:gd name="T10" fmla="*/ 54 w 60"/>
                <a:gd name="T11" fmla="*/ 0 h 108"/>
                <a:gd name="T12" fmla="*/ 60 w 60"/>
                <a:gd name="T13" fmla="*/ 6 h 108"/>
                <a:gd name="T14" fmla="*/ 54 w 60"/>
                <a:gd name="T15" fmla="*/ 12 h 108"/>
                <a:gd name="T16" fmla="*/ 12 w 60"/>
                <a:gd name="T17" fmla="*/ 12 h 108"/>
                <a:gd name="T18" fmla="*/ 12 w 60"/>
                <a:gd name="T19" fmla="*/ 96 h 108"/>
                <a:gd name="T20" fmla="*/ 54 w 60"/>
                <a:gd name="T21" fmla="*/ 96 h 108"/>
                <a:gd name="T22" fmla="*/ 60 w 60"/>
                <a:gd name="T23" fmla="*/ 102 h 108"/>
                <a:gd name="T24" fmla="*/ 54 w 60"/>
                <a:gd name="T25" fmla="*/ 10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0" h="108">
                  <a:moveTo>
                    <a:pt x="54" y="108"/>
                  </a:moveTo>
                  <a:cubicBezTo>
                    <a:pt x="6" y="108"/>
                    <a:pt x="6" y="108"/>
                    <a:pt x="6" y="108"/>
                  </a:cubicBezTo>
                  <a:cubicBezTo>
                    <a:pt x="3" y="108"/>
                    <a:pt x="0" y="105"/>
                    <a:pt x="0" y="10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8" y="0"/>
                    <a:pt x="60" y="2"/>
                    <a:pt x="60" y="6"/>
                  </a:cubicBezTo>
                  <a:cubicBezTo>
                    <a:pt x="60" y="9"/>
                    <a:pt x="58" y="12"/>
                    <a:pt x="54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96"/>
                    <a:pt x="12" y="96"/>
                    <a:pt x="12" y="96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8" y="96"/>
                    <a:pt x="60" y="98"/>
                    <a:pt x="60" y="102"/>
                  </a:cubicBezTo>
                  <a:cubicBezTo>
                    <a:pt x="60" y="105"/>
                    <a:pt x="58" y="108"/>
                    <a:pt x="54" y="10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16" name="Freeform 134">
              <a:extLst>
                <a:ext uri="{FF2B5EF4-FFF2-40B4-BE49-F238E27FC236}">
                  <a16:creationId xmlns:a16="http://schemas.microsoft.com/office/drawing/2014/main" id="{666BB135-5FFC-7DA7-54AE-81379FF2F1D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9" y="1877"/>
              <a:ext cx="284" cy="268"/>
            </a:xfrm>
            <a:custGeom>
              <a:avLst/>
              <a:gdLst>
                <a:gd name="T0" fmla="*/ 186 w 192"/>
                <a:gd name="T1" fmla="*/ 181 h 181"/>
                <a:gd name="T2" fmla="*/ 6 w 192"/>
                <a:gd name="T3" fmla="*/ 181 h 181"/>
                <a:gd name="T4" fmla="*/ 0 w 192"/>
                <a:gd name="T5" fmla="*/ 175 h 181"/>
                <a:gd name="T6" fmla="*/ 0 w 192"/>
                <a:gd name="T7" fmla="*/ 43 h 181"/>
                <a:gd name="T8" fmla="*/ 4 w 192"/>
                <a:gd name="T9" fmla="*/ 37 h 181"/>
                <a:gd name="T10" fmla="*/ 94 w 192"/>
                <a:gd name="T11" fmla="*/ 1 h 181"/>
                <a:gd name="T12" fmla="*/ 98 w 192"/>
                <a:gd name="T13" fmla="*/ 1 h 181"/>
                <a:gd name="T14" fmla="*/ 188 w 192"/>
                <a:gd name="T15" fmla="*/ 37 h 181"/>
                <a:gd name="T16" fmla="*/ 192 w 192"/>
                <a:gd name="T17" fmla="*/ 43 h 181"/>
                <a:gd name="T18" fmla="*/ 192 w 192"/>
                <a:gd name="T19" fmla="*/ 175 h 181"/>
                <a:gd name="T20" fmla="*/ 186 w 192"/>
                <a:gd name="T21" fmla="*/ 181 h 181"/>
                <a:gd name="T22" fmla="*/ 12 w 192"/>
                <a:gd name="T23" fmla="*/ 169 h 181"/>
                <a:gd name="T24" fmla="*/ 180 w 192"/>
                <a:gd name="T25" fmla="*/ 169 h 181"/>
                <a:gd name="T26" fmla="*/ 180 w 192"/>
                <a:gd name="T27" fmla="*/ 47 h 181"/>
                <a:gd name="T28" fmla="*/ 96 w 192"/>
                <a:gd name="T29" fmla="*/ 13 h 181"/>
                <a:gd name="T30" fmla="*/ 12 w 192"/>
                <a:gd name="T31" fmla="*/ 47 h 181"/>
                <a:gd name="T32" fmla="*/ 12 w 192"/>
                <a:gd name="T33" fmla="*/ 169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181">
                  <a:moveTo>
                    <a:pt x="186" y="181"/>
                  </a:moveTo>
                  <a:cubicBezTo>
                    <a:pt x="6" y="181"/>
                    <a:pt x="6" y="181"/>
                    <a:pt x="6" y="181"/>
                  </a:cubicBezTo>
                  <a:cubicBezTo>
                    <a:pt x="3" y="181"/>
                    <a:pt x="0" y="178"/>
                    <a:pt x="0" y="175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0" y="40"/>
                    <a:pt x="2" y="38"/>
                    <a:pt x="4" y="37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5" y="0"/>
                    <a:pt x="97" y="0"/>
                    <a:pt x="98" y="1"/>
                  </a:cubicBezTo>
                  <a:cubicBezTo>
                    <a:pt x="188" y="37"/>
                    <a:pt x="188" y="37"/>
                    <a:pt x="188" y="37"/>
                  </a:cubicBezTo>
                  <a:cubicBezTo>
                    <a:pt x="191" y="38"/>
                    <a:pt x="192" y="40"/>
                    <a:pt x="192" y="43"/>
                  </a:cubicBezTo>
                  <a:cubicBezTo>
                    <a:pt x="192" y="175"/>
                    <a:pt x="192" y="175"/>
                    <a:pt x="192" y="175"/>
                  </a:cubicBezTo>
                  <a:cubicBezTo>
                    <a:pt x="192" y="178"/>
                    <a:pt x="190" y="181"/>
                    <a:pt x="186" y="181"/>
                  </a:cubicBezTo>
                  <a:close/>
                  <a:moveTo>
                    <a:pt x="12" y="169"/>
                  </a:moveTo>
                  <a:cubicBezTo>
                    <a:pt x="180" y="169"/>
                    <a:pt x="180" y="169"/>
                    <a:pt x="180" y="169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96" y="13"/>
                    <a:pt x="96" y="13"/>
                    <a:pt x="96" y="13"/>
                  </a:cubicBezTo>
                  <a:cubicBezTo>
                    <a:pt x="12" y="47"/>
                    <a:pt x="12" y="47"/>
                    <a:pt x="12" y="47"/>
                  </a:cubicBezTo>
                  <a:lnTo>
                    <a:pt x="12" y="1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17" name="Freeform 135">
              <a:extLst>
                <a:ext uri="{FF2B5EF4-FFF2-40B4-BE49-F238E27FC236}">
                  <a16:creationId xmlns:a16="http://schemas.microsoft.com/office/drawing/2014/main" id="{753C875A-03D4-7F1A-0203-5446D4DEB6C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" y="1861"/>
              <a:ext cx="248" cy="80"/>
            </a:xfrm>
            <a:custGeom>
              <a:avLst/>
              <a:gdLst>
                <a:gd name="T0" fmla="*/ 162 w 168"/>
                <a:gd name="T1" fmla="*/ 54 h 54"/>
                <a:gd name="T2" fmla="*/ 156 w 168"/>
                <a:gd name="T3" fmla="*/ 48 h 54"/>
                <a:gd name="T4" fmla="*/ 156 w 168"/>
                <a:gd name="T5" fmla="*/ 12 h 54"/>
                <a:gd name="T6" fmla="*/ 12 w 168"/>
                <a:gd name="T7" fmla="*/ 12 h 54"/>
                <a:gd name="T8" fmla="*/ 12 w 168"/>
                <a:gd name="T9" fmla="*/ 48 h 54"/>
                <a:gd name="T10" fmla="*/ 6 w 168"/>
                <a:gd name="T11" fmla="*/ 54 h 54"/>
                <a:gd name="T12" fmla="*/ 0 w 168"/>
                <a:gd name="T13" fmla="*/ 48 h 54"/>
                <a:gd name="T14" fmla="*/ 0 w 168"/>
                <a:gd name="T15" fmla="*/ 6 h 54"/>
                <a:gd name="T16" fmla="*/ 6 w 168"/>
                <a:gd name="T17" fmla="*/ 0 h 54"/>
                <a:gd name="T18" fmla="*/ 162 w 168"/>
                <a:gd name="T19" fmla="*/ 0 h 54"/>
                <a:gd name="T20" fmla="*/ 168 w 168"/>
                <a:gd name="T21" fmla="*/ 6 h 54"/>
                <a:gd name="T22" fmla="*/ 168 w 168"/>
                <a:gd name="T23" fmla="*/ 48 h 54"/>
                <a:gd name="T24" fmla="*/ 162 w 168"/>
                <a:gd name="T2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8" h="54">
                  <a:moveTo>
                    <a:pt x="162" y="54"/>
                  </a:moveTo>
                  <a:cubicBezTo>
                    <a:pt x="159" y="54"/>
                    <a:pt x="156" y="51"/>
                    <a:pt x="156" y="48"/>
                  </a:cubicBezTo>
                  <a:cubicBezTo>
                    <a:pt x="156" y="12"/>
                    <a:pt x="156" y="12"/>
                    <a:pt x="156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48"/>
                    <a:pt x="12" y="48"/>
                    <a:pt x="12" y="48"/>
                  </a:cubicBezTo>
                  <a:cubicBezTo>
                    <a:pt x="12" y="51"/>
                    <a:pt x="10" y="54"/>
                    <a:pt x="6" y="54"/>
                  </a:cubicBezTo>
                  <a:cubicBezTo>
                    <a:pt x="3" y="54"/>
                    <a:pt x="0" y="51"/>
                    <a:pt x="0" y="4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62" y="0"/>
                    <a:pt x="162" y="0"/>
                    <a:pt x="162" y="0"/>
                  </a:cubicBezTo>
                  <a:cubicBezTo>
                    <a:pt x="166" y="0"/>
                    <a:pt x="168" y="2"/>
                    <a:pt x="168" y="6"/>
                  </a:cubicBezTo>
                  <a:cubicBezTo>
                    <a:pt x="168" y="48"/>
                    <a:pt x="168" y="48"/>
                    <a:pt x="168" y="48"/>
                  </a:cubicBezTo>
                  <a:cubicBezTo>
                    <a:pt x="168" y="51"/>
                    <a:pt x="166" y="54"/>
                    <a:pt x="162" y="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18" name="Freeform 136">
              <a:extLst>
                <a:ext uri="{FF2B5EF4-FFF2-40B4-BE49-F238E27FC236}">
                  <a16:creationId xmlns:a16="http://schemas.microsoft.com/office/drawing/2014/main" id="{78E7107D-9E23-0610-D6E2-13C57473550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" y="1746"/>
              <a:ext cx="248" cy="133"/>
            </a:xfrm>
            <a:custGeom>
              <a:avLst/>
              <a:gdLst>
                <a:gd name="T0" fmla="*/ 162 w 168"/>
                <a:gd name="T1" fmla="*/ 90 h 90"/>
                <a:gd name="T2" fmla="*/ 156 w 168"/>
                <a:gd name="T3" fmla="*/ 84 h 90"/>
                <a:gd name="T4" fmla="*/ 84 w 168"/>
                <a:gd name="T5" fmla="*/ 12 h 90"/>
                <a:gd name="T6" fmla="*/ 12 w 168"/>
                <a:gd name="T7" fmla="*/ 84 h 90"/>
                <a:gd name="T8" fmla="*/ 6 w 168"/>
                <a:gd name="T9" fmla="*/ 90 h 90"/>
                <a:gd name="T10" fmla="*/ 0 w 168"/>
                <a:gd name="T11" fmla="*/ 84 h 90"/>
                <a:gd name="T12" fmla="*/ 84 w 168"/>
                <a:gd name="T13" fmla="*/ 0 h 90"/>
                <a:gd name="T14" fmla="*/ 168 w 168"/>
                <a:gd name="T15" fmla="*/ 84 h 90"/>
                <a:gd name="T16" fmla="*/ 162 w 168"/>
                <a:gd name="T17" fmla="*/ 9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8" h="90">
                  <a:moveTo>
                    <a:pt x="162" y="90"/>
                  </a:moveTo>
                  <a:cubicBezTo>
                    <a:pt x="159" y="90"/>
                    <a:pt x="156" y="87"/>
                    <a:pt x="156" y="84"/>
                  </a:cubicBezTo>
                  <a:cubicBezTo>
                    <a:pt x="156" y="44"/>
                    <a:pt x="124" y="12"/>
                    <a:pt x="84" y="12"/>
                  </a:cubicBezTo>
                  <a:cubicBezTo>
                    <a:pt x="45" y="12"/>
                    <a:pt x="12" y="44"/>
                    <a:pt x="12" y="84"/>
                  </a:cubicBezTo>
                  <a:cubicBezTo>
                    <a:pt x="12" y="87"/>
                    <a:pt x="10" y="90"/>
                    <a:pt x="6" y="90"/>
                  </a:cubicBezTo>
                  <a:cubicBezTo>
                    <a:pt x="3" y="90"/>
                    <a:pt x="0" y="87"/>
                    <a:pt x="0" y="84"/>
                  </a:cubicBezTo>
                  <a:cubicBezTo>
                    <a:pt x="0" y="37"/>
                    <a:pt x="38" y="0"/>
                    <a:pt x="84" y="0"/>
                  </a:cubicBezTo>
                  <a:cubicBezTo>
                    <a:pt x="131" y="0"/>
                    <a:pt x="168" y="37"/>
                    <a:pt x="168" y="84"/>
                  </a:cubicBezTo>
                  <a:cubicBezTo>
                    <a:pt x="168" y="87"/>
                    <a:pt x="166" y="90"/>
                    <a:pt x="162" y="9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19" name="Freeform 137">
              <a:extLst>
                <a:ext uri="{FF2B5EF4-FFF2-40B4-BE49-F238E27FC236}">
                  <a16:creationId xmlns:a16="http://schemas.microsoft.com/office/drawing/2014/main" id="{B09EE4E8-38F8-4737-D9C4-70A04BD0C5F5}"/>
                </a:ext>
              </a:extLst>
            </p:cNvPr>
            <p:cNvSpPr>
              <a:spLocks/>
            </p:cNvSpPr>
            <p:nvPr/>
          </p:nvSpPr>
          <p:spPr bwMode="auto">
            <a:xfrm>
              <a:off x="552" y="1719"/>
              <a:ext cx="18" cy="44"/>
            </a:xfrm>
            <a:custGeom>
              <a:avLst/>
              <a:gdLst>
                <a:gd name="T0" fmla="*/ 6 w 12"/>
                <a:gd name="T1" fmla="*/ 30 h 30"/>
                <a:gd name="T2" fmla="*/ 0 w 12"/>
                <a:gd name="T3" fmla="*/ 24 h 30"/>
                <a:gd name="T4" fmla="*/ 0 w 12"/>
                <a:gd name="T5" fmla="*/ 6 h 30"/>
                <a:gd name="T6" fmla="*/ 6 w 12"/>
                <a:gd name="T7" fmla="*/ 0 h 30"/>
                <a:gd name="T8" fmla="*/ 12 w 12"/>
                <a:gd name="T9" fmla="*/ 6 h 30"/>
                <a:gd name="T10" fmla="*/ 12 w 12"/>
                <a:gd name="T11" fmla="*/ 24 h 30"/>
                <a:gd name="T12" fmla="*/ 6 w 12"/>
                <a:gd name="T1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30">
                  <a:moveTo>
                    <a:pt x="6" y="30"/>
                  </a:moveTo>
                  <a:cubicBezTo>
                    <a:pt x="3" y="30"/>
                    <a:pt x="0" y="27"/>
                    <a:pt x="0" y="2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0" y="0"/>
                    <a:pt x="12" y="2"/>
                    <a:pt x="12" y="6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12" y="27"/>
                    <a:pt x="10" y="30"/>
                    <a:pt x="6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20" name="Freeform 138">
              <a:extLst>
                <a:ext uri="{FF2B5EF4-FFF2-40B4-BE49-F238E27FC236}">
                  <a16:creationId xmlns:a16="http://schemas.microsoft.com/office/drawing/2014/main" id="{74D1D9DF-C9F1-ED3B-8C71-B3BCE76095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" y="1968"/>
              <a:ext cx="18" cy="142"/>
            </a:xfrm>
            <a:custGeom>
              <a:avLst/>
              <a:gdLst>
                <a:gd name="T0" fmla="*/ 6 w 12"/>
                <a:gd name="T1" fmla="*/ 96 h 96"/>
                <a:gd name="T2" fmla="*/ 0 w 12"/>
                <a:gd name="T3" fmla="*/ 90 h 96"/>
                <a:gd name="T4" fmla="*/ 0 w 12"/>
                <a:gd name="T5" fmla="*/ 6 h 96"/>
                <a:gd name="T6" fmla="*/ 6 w 12"/>
                <a:gd name="T7" fmla="*/ 0 h 96"/>
                <a:gd name="T8" fmla="*/ 12 w 12"/>
                <a:gd name="T9" fmla="*/ 6 h 96"/>
                <a:gd name="T10" fmla="*/ 12 w 12"/>
                <a:gd name="T11" fmla="*/ 90 h 96"/>
                <a:gd name="T12" fmla="*/ 6 w 12"/>
                <a:gd name="T13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96">
                  <a:moveTo>
                    <a:pt x="6" y="96"/>
                  </a:moveTo>
                  <a:cubicBezTo>
                    <a:pt x="3" y="96"/>
                    <a:pt x="0" y="93"/>
                    <a:pt x="0" y="9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0" y="0"/>
                    <a:pt x="12" y="2"/>
                    <a:pt x="12" y="6"/>
                  </a:cubicBezTo>
                  <a:cubicBezTo>
                    <a:pt x="12" y="90"/>
                    <a:pt x="12" y="90"/>
                    <a:pt x="12" y="90"/>
                  </a:cubicBezTo>
                  <a:cubicBezTo>
                    <a:pt x="12" y="93"/>
                    <a:pt x="10" y="96"/>
                    <a:pt x="6" y="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21" name="Freeform 139">
              <a:extLst>
                <a:ext uri="{FF2B5EF4-FFF2-40B4-BE49-F238E27FC236}">
                  <a16:creationId xmlns:a16="http://schemas.microsoft.com/office/drawing/2014/main" id="{92E1249B-9A83-4E38-D1DC-499A9ADABCA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" y="1968"/>
              <a:ext cx="18" cy="142"/>
            </a:xfrm>
            <a:custGeom>
              <a:avLst/>
              <a:gdLst>
                <a:gd name="T0" fmla="*/ 6 w 12"/>
                <a:gd name="T1" fmla="*/ 96 h 96"/>
                <a:gd name="T2" fmla="*/ 0 w 12"/>
                <a:gd name="T3" fmla="*/ 90 h 96"/>
                <a:gd name="T4" fmla="*/ 0 w 12"/>
                <a:gd name="T5" fmla="*/ 6 h 96"/>
                <a:gd name="T6" fmla="*/ 6 w 12"/>
                <a:gd name="T7" fmla="*/ 0 h 96"/>
                <a:gd name="T8" fmla="*/ 12 w 12"/>
                <a:gd name="T9" fmla="*/ 6 h 96"/>
                <a:gd name="T10" fmla="*/ 12 w 12"/>
                <a:gd name="T11" fmla="*/ 90 h 96"/>
                <a:gd name="T12" fmla="*/ 6 w 12"/>
                <a:gd name="T13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96">
                  <a:moveTo>
                    <a:pt x="6" y="96"/>
                  </a:moveTo>
                  <a:cubicBezTo>
                    <a:pt x="3" y="96"/>
                    <a:pt x="0" y="93"/>
                    <a:pt x="0" y="9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0" y="0"/>
                    <a:pt x="12" y="2"/>
                    <a:pt x="12" y="6"/>
                  </a:cubicBezTo>
                  <a:cubicBezTo>
                    <a:pt x="12" y="90"/>
                    <a:pt x="12" y="90"/>
                    <a:pt x="12" y="90"/>
                  </a:cubicBezTo>
                  <a:cubicBezTo>
                    <a:pt x="12" y="93"/>
                    <a:pt x="10" y="96"/>
                    <a:pt x="6" y="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22" name="Freeform 140">
              <a:extLst>
                <a:ext uri="{FF2B5EF4-FFF2-40B4-BE49-F238E27FC236}">
                  <a16:creationId xmlns:a16="http://schemas.microsoft.com/office/drawing/2014/main" id="{CB11892E-6B75-423A-01B0-4D91F6CA17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" y="1968"/>
              <a:ext cx="18" cy="142"/>
            </a:xfrm>
            <a:custGeom>
              <a:avLst/>
              <a:gdLst>
                <a:gd name="T0" fmla="*/ 6 w 12"/>
                <a:gd name="T1" fmla="*/ 96 h 96"/>
                <a:gd name="T2" fmla="*/ 0 w 12"/>
                <a:gd name="T3" fmla="*/ 90 h 96"/>
                <a:gd name="T4" fmla="*/ 0 w 12"/>
                <a:gd name="T5" fmla="*/ 6 h 96"/>
                <a:gd name="T6" fmla="*/ 6 w 12"/>
                <a:gd name="T7" fmla="*/ 0 h 96"/>
                <a:gd name="T8" fmla="*/ 12 w 12"/>
                <a:gd name="T9" fmla="*/ 6 h 96"/>
                <a:gd name="T10" fmla="*/ 12 w 12"/>
                <a:gd name="T11" fmla="*/ 90 h 96"/>
                <a:gd name="T12" fmla="*/ 6 w 12"/>
                <a:gd name="T13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96">
                  <a:moveTo>
                    <a:pt x="6" y="96"/>
                  </a:moveTo>
                  <a:cubicBezTo>
                    <a:pt x="3" y="96"/>
                    <a:pt x="0" y="93"/>
                    <a:pt x="0" y="9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0" y="0"/>
                    <a:pt x="12" y="2"/>
                    <a:pt x="12" y="6"/>
                  </a:cubicBezTo>
                  <a:cubicBezTo>
                    <a:pt x="12" y="90"/>
                    <a:pt x="12" y="90"/>
                    <a:pt x="12" y="90"/>
                  </a:cubicBezTo>
                  <a:cubicBezTo>
                    <a:pt x="12" y="93"/>
                    <a:pt x="10" y="96"/>
                    <a:pt x="6" y="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23" name="Freeform 141">
              <a:extLst>
                <a:ext uri="{FF2B5EF4-FFF2-40B4-BE49-F238E27FC236}">
                  <a16:creationId xmlns:a16="http://schemas.microsoft.com/office/drawing/2014/main" id="{21950FC5-A853-9064-0D98-680D56ECABF8}"/>
                </a:ext>
              </a:extLst>
            </p:cNvPr>
            <p:cNvSpPr>
              <a:spLocks/>
            </p:cNvSpPr>
            <p:nvPr/>
          </p:nvSpPr>
          <p:spPr bwMode="auto">
            <a:xfrm>
              <a:off x="632" y="1968"/>
              <a:ext cx="18" cy="142"/>
            </a:xfrm>
            <a:custGeom>
              <a:avLst/>
              <a:gdLst>
                <a:gd name="T0" fmla="*/ 6 w 12"/>
                <a:gd name="T1" fmla="*/ 96 h 96"/>
                <a:gd name="T2" fmla="*/ 0 w 12"/>
                <a:gd name="T3" fmla="*/ 90 h 96"/>
                <a:gd name="T4" fmla="*/ 0 w 12"/>
                <a:gd name="T5" fmla="*/ 6 h 96"/>
                <a:gd name="T6" fmla="*/ 6 w 12"/>
                <a:gd name="T7" fmla="*/ 0 h 96"/>
                <a:gd name="T8" fmla="*/ 12 w 12"/>
                <a:gd name="T9" fmla="*/ 6 h 96"/>
                <a:gd name="T10" fmla="*/ 12 w 12"/>
                <a:gd name="T11" fmla="*/ 90 h 96"/>
                <a:gd name="T12" fmla="*/ 6 w 12"/>
                <a:gd name="T13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96">
                  <a:moveTo>
                    <a:pt x="6" y="96"/>
                  </a:moveTo>
                  <a:cubicBezTo>
                    <a:pt x="3" y="96"/>
                    <a:pt x="0" y="93"/>
                    <a:pt x="0" y="9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0" y="0"/>
                    <a:pt x="12" y="2"/>
                    <a:pt x="12" y="6"/>
                  </a:cubicBezTo>
                  <a:cubicBezTo>
                    <a:pt x="12" y="90"/>
                    <a:pt x="12" y="90"/>
                    <a:pt x="12" y="90"/>
                  </a:cubicBezTo>
                  <a:cubicBezTo>
                    <a:pt x="12" y="93"/>
                    <a:pt x="10" y="96"/>
                    <a:pt x="6" y="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24" name="Freeform 142">
              <a:extLst>
                <a:ext uri="{FF2B5EF4-FFF2-40B4-BE49-F238E27FC236}">
                  <a16:creationId xmlns:a16="http://schemas.microsoft.com/office/drawing/2014/main" id="{7D266584-7F09-6F2D-5785-1C3780B7CB5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" y="1968"/>
              <a:ext cx="284" cy="17"/>
            </a:xfrm>
            <a:custGeom>
              <a:avLst/>
              <a:gdLst>
                <a:gd name="T0" fmla="*/ 186 w 192"/>
                <a:gd name="T1" fmla="*/ 12 h 12"/>
                <a:gd name="T2" fmla="*/ 6 w 192"/>
                <a:gd name="T3" fmla="*/ 12 h 12"/>
                <a:gd name="T4" fmla="*/ 0 w 192"/>
                <a:gd name="T5" fmla="*/ 6 h 12"/>
                <a:gd name="T6" fmla="*/ 6 w 192"/>
                <a:gd name="T7" fmla="*/ 0 h 12"/>
                <a:gd name="T8" fmla="*/ 186 w 192"/>
                <a:gd name="T9" fmla="*/ 0 h 12"/>
                <a:gd name="T10" fmla="*/ 192 w 192"/>
                <a:gd name="T11" fmla="*/ 6 h 12"/>
                <a:gd name="T12" fmla="*/ 186 w 192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2" h="12">
                  <a:moveTo>
                    <a:pt x="186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90" y="0"/>
                    <a:pt x="192" y="2"/>
                    <a:pt x="192" y="6"/>
                  </a:cubicBezTo>
                  <a:cubicBezTo>
                    <a:pt x="192" y="9"/>
                    <a:pt x="190" y="12"/>
                    <a:pt x="18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 charset="0"/>
              </a:endParaRPr>
            </a:p>
          </p:txBody>
        </p:sp>
        <p:sp>
          <p:nvSpPr>
            <p:cNvPr id="125" name="Freeform 143">
              <a:extLst>
                <a:ext uri="{FF2B5EF4-FFF2-40B4-BE49-F238E27FC236}">
                  <a16:creationId xmlns:a16="http://schemas.microsoft.com/office/drawing/2014/main" id="{C779B3FE-045C-3686-23C1-DE8A6399DFE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" y="2092"/>
              <a:ext cx="284" cy="18"/>
            </a:xfrm>
            <a:custGeom>
              <a:avLst/>
              <a:gdLst>
                <a:gd name="T0" fmla="*/ 186 w 192"/>
                <a:gd name="T1" fmla="*/ 12 h 12"/>
                <a:gd name="T2" fmla="*/ 6 w 192"/>
                <a:gd name="T3" fmla="*/ 12 h 12"/>
                <a:gd name="T4" fmla="*/ 0 w 192"/>
                <a:gd name="T5" fmla="*/ 6 h 12"/>
                <a:gd name="T6" fmla="*/ 6 w 192"/>
                <a:gd name="T7" fmla="*/ 0 h 12"/>
                <a:gd name="T8" fmla="*/ 186 w 192"/>
                <a:gd name="T9" fmla="*/ 0 h 12"/>
                <a:gd name="T10" fmla="*/ 192 w 192"/>
                <a:gd name="T11" fmla="*/ 6 h 12"/>
                <a:gd name="T12" fmla="*/ 186 w 192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2" h="12">
                  <a:moveTo>
                    <a:pt x="186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90" y="0"/>
                    <a:pt x="192" y="2"/>
                    <a:pt x="192" y="6"/>
                  </a:cubicBezTo>
                  <a:cubicBezTo>
                    <a:pt x="192" y="9"/>
                    <a:pt x="190" y="12"/>
                    <a:pt x="18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cs typeface="Arial" charset="0"/>
              </a:endParaRPr>
            </a:p>
          </p:txBody>
        </p:sp>
      </p:grpSp>
      <p:sp>
        <p:nvSpPr>
          <p:cNvPr id="8" name="Rettangolo 7">
            <a:extLst>
              <a:ext uri="{FF2B5EF4-FFF2-40B4-BE49-F238E27FC236}">
                <a16:creationId xmlns:a16="http://schemas.microsoft.com/office/drawing/2014/main" id="{91BA6E07-9FD8-DFA1-E2E2-7477FAFF3F92}"/>
              </a:ext>
            </a:extLst>
          </p:cNvPr>
          <p:cNvSpPr/>
          <p:nvPr/>
        </p:nvSpPr>
        <p:spPr>
          <a:xfrm>
            <a:off x="5705112" y="2291585"/>
            <a:ext cx="5123356" cy="249606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con angoli arrotondati 11">
            <a:extLst>
              <a:ext uri="{FF2B5EF4-FFF2-40B4-BE49-F238E27FC236}">
                <a16:creationId xmlns:a16="http://schemas.microsoft.com/office/drawing/2014/main" id="{2113FF6E-3A03-9258-30A7-7BEE17040FDA}"/>
              </a:ext>
            </a:extLst>
          </p:cNvPr>
          <p:cNvSpPr>
            <a:spLocks noChangeAspect="1"/>
          </p:cNvSpPr>
          <p:nvPr/>
        </p:nvSpPr>
        <p:spPr>
          <a:xfrm>
            <a:off x="7644840" y="1996266"/>
            <a:ext cx="1243903" cy="87350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2D32AA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Ovale 15">
            <a:extLst>
              <a:ext uri="{FF2B5EF4-FFF2-40B4-BE49-F238E27FC236}">
                <a16:creationId xmlns:a16="http://schemas.microsoft.com/office/drawing/2014/main" id="{77F06B12-3A93-2E09-B25B-CFFB6341126E}"/>
              </a:ext>
            </a:extLst>
          </p:cNvPr>
          <p:cNvSpPr>
            <a:spLocks noChangeAspect="1"/>
          </p:cNvSpPr>
          <p:nvPr/>
        </p:nvSpPr>
        <p:spPr>
          <a:xfrm>
            <a:off x="5043173" y="1758839"/>
            <a:ext cx="1354988" cy="1349254"/>
          </a:xfrm>
          <a:prstGeom prst="ellipse">
            <a:avLst/>
          </a:prstGeom>
          <a:solidFill>
            <a:schemeClr val="bg1"/>
          </a:solidFill>
          <a:ln w="57150">
            <a:solidFill>
              <a:srgbClr val="16195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9" name="Picture 2">
            <a:extLst>
              <a:ext uri="{FF2B5EF4-FFF2-40B4-BE49-F238E27FC236}">
                <a16:creationId xmlns:a16="http://schemas.microsoft.com/office/drawing/2014/main" id="{1A237C8A-77DE-4E23-E242-396C9014AA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8383" y="2292500"/>
            <a:ext cx="916806" cy="280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Ovale 21">
            <a:extLst>
              <a:ext uri="{FF2B5EF4-FFF2-40B4-BE49-F238E27FC236}">
                <a16:creationId xmlns:a16="http://schemas.microsoft.com/office/drawing/2014/main" id="{C3027713-8C2C-7E3D-5C38-833AA7E17B59}"/>
              </a:ext>
            </a:extLst>
          </p:cNvPr>
          <p:cNvSpPr>
            <a:spLocks noChangeAspect="1"/>
          </p:cNvSpPr>
          <p:nvPr/>
        </p:nvSpPr>
        <p:spPr>
          <a:xfrm>
            <a:off x="10133666" y="1738245"/>
            <a:ext cx="1354988" cy="1349254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accent4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Freeform 6">
            <a:extLst>
              <a:ext uri="{FF2B5EF4-FFF2-40B4-BE49-F238E27FC236}">
                <a16:creationId xmlns:a16="http://schemas.microsoft.com/office/drawing/2014/main" id="{49A6950A-FDCD-9D37-5781-4C023B75A60F}"/>
              </a:ext>
            </a:extLst>
          </p:cNvPr>
          <p:cNvSpPr/>
          <p:nvPr/>
        </p:nvSpPr>
        <p:spPr>
          <a:xfrm>
            <a:off x="4652080" y="3350485"/>
            <a:ext cx="3433141" cy="3376365"/>
          </a:xfrm>
          <a:prstGeom prst="roundRect">
            <a:avLst>
              <a:gd name="adj" fmla="val 5526"/>
            </a:avLst>
          </a:prstGeom>
          <a:solidFill>
            <a:srgbClr val="161955"/>
          </a:solidFill>
          <a:ln w="12700">
            <a:miter lim="400000"/>
          </a:ln>
          <a:effectLst>
            <a:outerShdw blurRad="50800" dist="50800" rotWithShape="0">
              <a:srgbClr val="000000">
                <a:alpha val="25000"/>
              </a:srgbClr>
            </a:outerShdw>
          </a:effectLst>
        </p:spPr>
        <p:txBody>
          <a:bodyPr lIns="45719" rIns="45719"/>
          <a:lstStyle/>
          <a:p>
            <a:endParaRPr/>
          </a:p>
        </p:txBody>
      </p:sp>
      <p:sp>
        <p:nvSpPr>
          <p:cNvPr id="44" name="Freeform 6">
            <a:extLst>
              <a:ext uri="{FF2B5EF4-FFF2-40B4-BE49-F238E27FC236}">
                <a16:creationId xmlns:a16="http://schemas.microsoft.com/office/drawing/2014/main" id="{E52A57A6-9FD5-1F18-348E-7367856FBA44}"/>
              </a:ext>
            </a:extLst>
          </p:cNvPr>
          <p:cNvSpPr/>
          <p:nvPr/>
        </p:nvSpPr>
        <p:spPr>
          <a:xfrm>
            <a:off x="8560814" y="3350485"/>
            <a:ext cx="3433141" cy="3376365"/>
          </a:xfrm>
          <a:prstGeom prst="roundRect">
            <a:avLst>
              <a:gd name="adj" fmla="val 5526"/>
            </a:avLst>
          </a:prstGeom>
          <a:solidFill>
            <a:schemeClr val="accent4">
              <a:lumMod val="50000"/>
            </a:schemeClr>
          </a:solidFill>
          <a:ln w="12700">
            <a:miter lim="400000"/>
          </a:ln>
          <a:effectLst>
            <a:outerShdw blurRad="50800" dist="50800" rotWithShape="0">
              <a:srgbClr val="000000">
                <a:alpha val="25000"/>
              </a:srgbClr>
            </a:outerShdw>
          </a:effectLst>
        </p:spPr>
        <p:txBody>
          <a:bodyPr lIns="45719" rIns="45719"/>
          <a:lstStyle/>
          <a:p>
            <a:endParaRPr/>
          </a:p>
        </p:txBody>
      </p:sp>
      <p:sp>
        <p:nvSpPr>
          <p:cNvPr id="45" name="CasellaDiTesto 44">
            <a:extLst>
              <a:ext uri="{FF2B5EF4-FFF2-40B4-BE49-F238E27FC236}">
                <a16:creationId xmlns:a16="http://schemas.microsoft.com/office/drawing/2014/main" id="{D77CE7EC-0E23-F724-FF7E-BF9A7B359AD6}"/>
              </a:ext>
            </a:extLst>
          </p:cNvPr>
          <p:cNvSpPr txBox="1"/>
          <p:nvPr/>
        </p:nvSpPr>
        <p:spPr>
          <a:xfrm>
            <a:off x="4652079" y="1070565"/>
            <a:ext cx="7341875" cy="37457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r>
              <a:rPr lang="it-IT" sz="1600" b="1" i="1">
                <a:solidFill>
                  <a:schemeClr val="tx2"/>
                </a:solidFill>
                <a:latin typeface="Nexi Sans" panose="02000000000000000000" pitchFamily="2" charset="0"/>
              </a:rPr>
              <a:t>Offerta verticale completa ed integrata per servizi di Tesoreria e Incassi/Pagamenti </a:t>
            </a:r>
          </a:p>
        </p:txBody>
      </p:sp>
      <p:sp>
        <p:nvSpPr>
          <p:cNvPr id="46" name="CasellaDiTesto 45">
            <a:extLst>
              <a:ext uri="{FF2B5EF4-FFF2-40B4-BE49-F238E27FC236}">
                <a16:creationId xmlns:a16="http://schemas.microsoft.com/office/drawing/2014/main" id="{FE00E24B-F86C-91FF-D9B5-8A722CBA1C85}"/>
              </a:ext>
            </a:extLst>
          </p:cNvPr>
          <p:cNvSpPr txBox="1"/>
          <p:nvPr/>
        </p:nvSpPr>
        <p:spPr>
          <a:xfrm>
            <a:off x="4767194" y="3428938"/>
            <a:ext cx="1635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>
                <a:solidFill>
                  <a:schemeClr val="bg1"/>
                </a:solidFill>
                <a:latin typeface="Nexi Sans" panose="02000000000000000000" pitchFamily="2" charset="0"/>
              </a:rPr>
              <a:t>TESORERIA</a:t>
            </a:r>
          </a:p>
        </p:txBody>
      </p:sp>
      <p:sp>
        <p:nvSpPr>
          <p:cNvPr id="47" name="CasellaDiTesto 46">
            <a:extLst>
              <a:ext uri="{FF2B5EF4-FFF2-40B4-BE49-F238E27FC236}">
                <a16:creationId xmlns:a16="http://schemas.microsoft.com/office/drawing/2014/main" id="{DA10970A-E3BF-B7CA-1A4D-C974E2C1DF70}"/>
              </a:ext>
            </a:extLst>
          </p:cNvPr>
          <p:cNvSpPr txBox="1"/>
          <p:nvPr/>
        </p:nvSpPr>
        <p:spPr>
          <a:xfrm>
            <a:off x="10239835" y="3428938"/>
            <a:ext cx="16193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2400" b="1">
                <a:solidFill>
                  <a:schemeClr val="bg1"/>
                </a:solidFill>
                <a:latin typeface="Nexi Sans" panose="02000000000000000000" pitchFamily="2" charset="0"/>
              </a:rPr>
              <a:t>INCASSI PA</a:t>
            </a:r>
          </a:p>
        </p:txBody>
      </p:sp>
      <p:pic>
        <p:nvPicPr>
          <p:cNvPr id="1026" name="Picture 2" descr="3d Treasure Box Icon Stock Illustrations – 3,085 3d Treasure Box Icon Stock  Illustrations, Vectors &amp; Clipart - Dreamstime">
            <a:extLst>
              <a:ext uri="{FF2B5EF4-FFF2-40B4-BE49-F238E27FC236}">
                <a16:creationId xmlns:a16="http://schemas.microsoft.com/office/drawing/2014/main" id="{9CB895E9-8168-E407-3596-04E40AA30E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clrChange>
              <a:clrFrom>
                <a:srgbClr val="D8E5EE"/>
              </a:clrFrom>
              <a:clrTo>
                <a:srgbClr val="D8E5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83" t="9034" r="12494" b="8153"/>
          <a:stretch/>
        </p:blipFill>
        <p:spPr bwMode="auto">
          <a:xfrm>
            <a:off x="5194763" y="1983056"/>
            <a:ext cx="1051808" cy="944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4,600+ Electronic Billing Icon Stock Illustrations, Royalty-Free Vector  Graphics &amp; Clip Art - iStock">
            <a:extLst>
              <a:ext uri="{FF2B5EF4-FFF2-40B4-BE49-F238E27FC236}">
                <a16:creationId xmlns:a16="http://schemas.microsoft.com/office/drawing/2014/main" id="{F157151C-6FBB-46CA-11A2-BDB9A8C654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clrChange>
              <a:clrFrom>
                <a:srgbClr val="EFF3FF"/>
              </a:clrFrom>
              <a:clrTo>
                <a:srgbClr val="EFF3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01" t="12686" r="10028" b="12939"/>
          <a:stretch/>
        </p:blipFill>
        <p:spPr bwMode="auto">
          <a:xfrm>
            <a:off x="10285424" y="1945581"/>
            <a:ext cx="1165505" cy="961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CasellaDiTesto 50">
            <a:extLst>
              <a:ext uri="{FF2B5EF4-FFF2-40B4-BE49-F238E27FC236}">
                <a16:creationId xmlns:a16="http://schemas.microsoft.com/office/drawing/2014/main" id="{BC99652C-EC95-9296-1BAC-451FA0B42009}"/>
              </a:ext>
            </a:extLst>
          </p:cNvPr>
          <p:cNvSpPr txBox="1"/>
          <p:nvPr/>
        </p:nvSpPr>
        <p:spPr>
          <a:xfrm>
            <a:off x="4821183" y="3941006"/>
            <a:ext cx="3264038" cy="2635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400" b="1">
                <a:solidFill>
                  <a:schemeClr val="bg1"/>
                </a:solidFill>
                <a:latin typeface="Nexi Sans" panose="02000000000000000000" pitchFamily="2" charset="0"/>
              </a:rPr>
              <a:t>Procedura Tesoreria Enti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400" b="1">
                <a:solidFill>
                  <a:schemeClr val="bg1"/>
                </a:solidFill>
                <a:latin typeface="Nexi Sans" panose="02000000000000000000" pitchFamily="2" charset="0"/>
              </a:rPr>
              <a:t>Internet Banking PA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400" b="1">
                <a:solidFill>
                  <a:schemeClr val="bg1"/>
                </a:solidFill>
                <a:latin typeface="Nexi Sans" panose="02000000000000000000" pitchFamily="2" charset="0"/>
              </a:rPr>
              <a:t>Gestione OIL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400" b="1">
                <a:solidFill>
                  <a:schemeClr val="bg1"/>
                </a:solidFill>
                <a:latin typeface="Nexi Sans" panose="02000000000000000000" pitchFamily="2" charset="0"/>
              </a:rPr>
              <a:t>SIOPE+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400" b="1">
                <a:solidFill>
                  <a:schemeClr val="bg1"/>
                </a:solidFill>
                <a:latin typeface="Nexi Sans" panose="02000000000000000000" pitchFamily="2" charset="0"/>
              </a:rPr>
              <a:t>TUT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400" b="1">
                <a:solidFill>
                  <a:schemeClr val="bg1"/>
                </a:solidFill>
                <a:latin typeface="Nexi Sans" panose="02000000000000000000" pitchFamily="2" charset="0"/>
              </a:rPr>
              <a:t>Gestione Back Office Tesoreria Enti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400" b="1">
                <a:solidFill>
                  <a:schemeClr val="bg1"/>
                </a:solidFill>
                <a:latin typeface="Nexi Sans" panose="02000000000000000000" pitchFamily="2" charset="0"/>
              </a:rPr>
              <a:t>Fatturazione Elettronica PA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400" b="1">
                <a:solidFill>
                  <a:schemeClr val="bg1"/>
                </a:solidFill>
                <a:latin typeface="Nexi Sans" panose="02000000000000000000" pitchFamily="2" charset="0"/>
              </a:rPr>
              <a:t>Conservazione Documentale</a:t>
            </a:r>
          </a:p>
        </p:txBody>
      </p:sp>
      <p:sp>
        <p:nvSpPr>
          <p:cNvPr id="52" name="Ovale 51">
            <a:hlinkClick r:id="" action="ppaction://noaction"/>
            <a:extLst>
              <a:ext uri="{FF2B5EF4-FFF2-40B4-BE49-F238E27FC236}">
                <a16:creationId xmlns:a16="http://schemas.microsoft.com/office/drawing/2014/main" id="{E1FFC632-00BF-FC35-43FF-347DC025FD4F}"/>
              </a:ext>
            </a:extLst>
          </p:cNvPr>
          <p:cNvSpPr>
            <a:spLocks noChangeAspect="1"/>
          </p:cNvSpPr>
          <p:nvPr/>
        </p:nvSpPr>
        <p:spPr>
          <a:xfrm rot="13500000" flipH="1">
            <a:off x="4857853" y="4719527"/>
            <a:ext cx="177148" cy="17709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>
              <a:solidFill>
                <a:schemeClr val="tx2"/>
              </a:solidFill>
              <a:latin typeface="Nexi Sans" panose="02000000000000000000" pitchFamily="2" charset="0"/>
            </a:endParaRPr>
          </a:p>
        </p:txBody>
      </p:sp>
      <p:sp>
        <p:nvSpPr>
          <p:cNvPr id="53" name="Ovale 52">
            <a:hlinkClick r:id="" action="ppaction://noaction"/>
            <a:extLst>
              <a:ext uri="{FF2B5EF4-FFF2-40B4-BE49-F238E27FC236}">
                <a16:creationId xmlns:a16="http://schemas.microsoft.com/office/drawing/2014/main" id="{23584CE7-731C-D794-522E-E15FDE727842}"/>
              </a:ext>
            </a:extLst>
          </p:cNvPr>
          <p:cNvSpPr>
            <a:spLocks noChangeAspect="1"/>
          </p:cNvSpPr>
          <p:nvPr/>
        </p:nvSpPr>
        <p:spPr>
          <a:xfrm rot="13500000" flipH="1">
            <a:off x="4857853" y="4413534"/>
            <a:ext cx="177148" cy="17709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>
              <a:solidFill>
                <a:schemeClr val="tx2"/>
              </a:solidFill>
              <a:latin typeface="Nexi Sans" panose="02000000000000000000" pitchFamily="2" charset="0"/>
            </a:endParaRPr>
          </a:p>
        </p:txBody>
      </p:sp>
      <p:sp>
        <p:nvSpPr>
          <p:cNvPr id="54" name="Ovale 53">
            <a:hlinkClick r:id="" action="ppaction://noaction"/>
            <a:extLst>
              <a:ext uri="{FF2B5EF4-FFF2-40B4-BE49-F238E27FC236}">
                <a16:creationId xmlns:a16="http://schemas.microsoft.com/office/drawing/2014/main" id="{11DF236C-E461-50E8-C4BF-13DDCEAE06CF}"/>
              </a:ext>
            </a:extLst>
          </p:cNvPr>
          <p:cNvSpPr>
            <a:spLocks noChangeAspect="1"/>
          </p:cNvSpPr>
          <p:nvPr/>
        </p:nvSpPr>
        <p:spPr>
          <a:xfrm rot="13500000" flipH="1">
            <a:off x="4857852" y="4090477"/>
            <a:ext cx="177148" cy="17709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>
              <a:solidFill>
                <a:schemeClr val="tx2"/>
              </a:solidFill>
              <a:latin typeface="Nexi Sans" panose="02000000000000000000" pitchFamily="2" charset="0"/>
            </a:endParaRPr>
          </a:p>
        </p:txBody>
      </p:sp>
      <p:sp>
        <p:nvSpPr>
          <p:cNvPr id="126" name="Ovale 125">
            <a:hlinkClick r:id="" action="ppaction://noaction"/>
            <a:extLst>
              <a:ext uri="{FF2B5EF4-FFF2-40B4-BE49-F238E27FC236}">
                <a16:creationId xmlns:a16="http://schemas.microsoft.com/office/drawing/2014/main" id="{EE1F4318-B08D-85EB-1153-B60D28A71662}"/>
              </a:ext>
            </a:extLst>
          </p:cNvPr>
          <p:cNvSpPr>
            <a:spLocks noChangeAspect="1"/>
          </p:cNvSpPr>
          <p:nvPr/>
        </p:nvSpPr>
        <p:spPr>
          <a:xfrm rot="13500000" flipH="1">
            <a:off x="4857852" y="5039351"/>
            <a:ext cx="177148" cy="17709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>
              <a:solidFill>
                <a:schemeClr val="tx2"/>
              </a:solidFill>
              <a:latin typeface="Nexi Sans" panose="02000000000000000000" pitchFamily="2" charset="0"/>
            </a:endParaRPr>
          </a:p>
        </p:txBody>
      </p:sp>
      <p:sp>
        <p:nvSpPr>
          <p:cNvPr id="127" name="Ovale 126">
            <a:hlinkClick r:id="" action="ppaction://noaction"/>
            <a:extLst>
              <a:ext uri="{FF2B5EF4-FFF2-40B4-BE49-F238E27FC236}">
                <a16:creationId xmlns:a16="http://schemas.microsoft.com/office/drawing/2014/main" id="{987C6BE1-D9F8-7743-7A08-2CC26BF8CB50}"/>
              </a:ext>
            </a:extLst>
          </p:cNvPr>
          <p:cNvSpPr>
            <a:spLocks noChangeAspect="1"/>
          </p:cNvSpPr>
          <p:nvPr/>
        </p:nvSpPr>
        <p:spPr>
          <a:xfrm rot="13500000" flipH="1">
            <a:off x="4857851" y="5365529"/>
            <a:ext cx="177148" cy="17709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>
              <a:solidFill>
                <a:schemeClr val="tx2"/>
              </a:solidFill>
              <a:latin typeface="Nexi Sans" panose="02000000000000000000" pitchFamily="2" charset="0"/>
            </a:endParaRPr>
          </a:p>
        </p:txBody>
      </p:sp>
      <p:sp>
        <p:nvSpPr>
          <p:cNvPr id="1024" name="Ovale 1023">
            <a:hlinkClick r:id="" action="ppaction://noaction"/>
            <a:extLst>
              <a:ext uri="{FF2B5EF4-FFF2-40B4-BE49-F238E27FC236}">
                <a16:creationId xmlns:a16="http://schemas.microsoft.com/office/drawing/2014/main" id="{60DA372D-21A4-F843-FF21-9F3B71A8B64F}"/>
              </a:ext>
            </a:extLst>
          </p:cNvPr>
          <p:cNvSpPr>
            <a:spLocks noChangeAspect="1"/>
          </p:cNvSpPr>
          <p:nvPr/>
        </p:nvSpPr>
        <p:spPr>
          <a:xfrm rot="13500000" flipH="1">
            <a:off x="4857850" y="5674978"/>
            <a:ext cx="177148" cy="17709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>
              <a:solidFill>
                <a:schemeClr val="tx2"/>
              </a:solidFill>
              <a:latin typeface="Nexi Sans" panose="02000000000000000000" pitchFamily="2" charset="0"/>
            </a:endParaRPr>
          </a:p>
        </p:txBody>
      </p:sp>
      <p:sp>
        <p:nvSpPr>
          <p:cNvPr id="1025" name="Ovale 1024">
            <a:hlinkClick r:id="" action="ppaction://noaction"/>
            <a:extLst>
              <a:ext uri="{FF2B5EF4-FFF2-40B4-BE49-F238E27FC236}">
                <a16:creationId xmlns:a16="http://schemas.microsoft.com/office/drawing/2014/main" id="{16630455-F7A5-4BBC-D658-F398FF24DD10}"/>
              </a:ext>
            </a:extLst>
          </p:cNvPr>
          <p:cNvSpPr>
            <a:spLocks noChangeAspect="1"/>
          </p:cNvSpPr>
          <p:nvPr/>
        </p:nvSpPr>
        <p:spPr>
          <a:xfrm rot="13500000" flipH="1">
            <a:off x="4857849" y="5998035"/>
            <a:ext cx="177148" cy="17709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>
              <a:solidFill>
                <a:schemeClr val="tx2"/>
              </a:solidFill>
              <a:latin typeface="Nexi Sans" panose="02000000000000000000" pitchFamily="2" charset="0"/>
            </a:endParaRPr>
          </a:p>
        </p:txBody>
      </p:sp>
      <p:sp>
        <p:nvSpPr>
          <p:cNvPr id="1027" name="Ovale 1026">
            <a:hlinkClick r:id="" action="ppaction://noaction"/>
            <a:extLst>
              <a:ext uri="{FF2B5EF4-FFF2-40B4-BE49-F238E27FC236}">
                <a16:creationId xmlns:a16="http://schemas.microsoft.com/office/drawing/2014/main" id="{BC81D964-D740-389A-7505-C22A9D4127DC}"/>
              </a:ext>
            </a:extLst>
          </p:cNvPr>
          <p:cNvSpPr>
            <a:spLocks noChangeAspect="1"/>
          </p:cNvSpPr>
          <p:nvPr/>
        </p:nvSpPr>
        <p:spPr>
          <a:xfrm rot="13500000" flipH="1">
            <a:off x="4857848" y="6320978"/>
            <a:ext cx="177148" cy="17709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>
              <a:solidFill>
                <a:schemeClr val="tx2"/>
              </a:solidFill>
              <a:latin typeface="Nexi Sans" panose="02000000000000000000" pitchFamily="2" charset="0"/>
            </a:endParaRPr>
          </a:p>
        </p:txBody>
      </p:sp>
      <p:sp>
        <p:nvSpPr>
          <p:cNvPr id="1028" name="CasellaDiTesto 1027">
            <a:extLst>
              <a:ext uri="{FF2B5EF4-FFF2-40B4-BE49-F238E27FC236}">
                <a16:creationId xmlns:a16="http://schemas.microsoft.com/office/drawing/2014/main" id="{F3CFE026-7EB9-A45B-9A61-EE98F3EEBA50}"/>
              </a:ext>
            </a:extLst>
          </p:cNvPr>
          <p:cNvSpPr txBox="1"/>
          <p:nvPr/>
        </p:nvSpPr>
        <p:spPr>
          <a:xfrm>
            <a:off x="8820408" y="3941006"/>
            <a:ext cx="2850776" cy="1665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400" b="1">
                <a:solidFill>
                  <a:schemeClr val="bg1"/>
                </a:solidFill>
                <a:latin typeface="Nexi Sans" panose="02000000000000000000" pitchFamily="2" charset="0"/>
              </a:rPr>
              <a:t>Collegamento a pagoPA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400" b="1">
                <a:solidFill>
                  <a:schemeClr val="bg1"/>
                </a:solidFill>
                <a:latin typeface="Nexi Sans" panose="02000000000000000000" pitchFamily="2" charset="0"/>
              </a:rPr>
              <a:t>Collegamento ad App IO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400" b="1">
                <a:solidFill>
                  <a:schemeClr val="bg1"/>
                </a:solidFill>
                <a:latin typeface="Nexi Sans" panose="02000000000000000000" pitchFamily="2" charset="0"/>
              </a:rPr>
              <a:t>Collegamento a SEND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400" b="1">
                <a:solidFill>
                  <a:schemeClr val="bg1"/>
                </a:solidFill>
                <a:latin typeface="Nexi Sans" panose="02000000000000000000" pitchFamily="2" charset="0"/>
              </a:rPr>
              <a:t>POS PA per incassi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400" b="1">
                <a:solidFill>
                  <a:schemeClr val="bg1"/>
                </a:solidFill>
                <a:latin typeface="Nexi Sans" panose="02000000000000000000" pitchFamily="2" charset="0"/>
              </a:rPr>
              <a:t>Totem PA per incassi</a:t>
            </a:r>
          </a:p>
        </p:txBody>
      </p:sp>
      <p:sp>
        <p:nvSpPr>
          <p:cNvPr id="1029" name="Ovale 1028">
            <a:hlinkClick r:id="" action="ppaction://noaction"/>
            <a:extLst>
              <a:ext uri="{FF2B5EF4-FFF2-40B4-BE49-F238E27FC236}">
                <a16:creationId xmlns:a16="http://schemas.microsoft.com/office/drawing/2014/main" id="{8F80EE2E-0D91-4408-F16C-0F252D1F5F46}"/>
              </a:ext>
            </a:extLst>
          </p:cNvPr>
          <p:cNvSpPr>
            <a:spLocks noChangeAspect="1"/>
          </p:cNvSpPr>
          <p:nvPr/>
        </p:nvSpPr>
        <p:spPr>
          <a:xfrm rot="13500000" flipH="1">
            <a:off x="8857084" y="4719526"/>
            <a:ext cx="177148" cy="17709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>
              <a:solidFill>
                <a:schemeClr val="tx2"/>
              </a:solidFill>
              <a:latin typeface="Nexi Sans" panose="02000000000000000000" pitchFamily="2" charset="0"/>
            </a:endParaRPr>
          </a:p>
        </p:txBody>
      </p:sp>
      <p:sp>
        <p:nvSpPr>
          <p:cNvPr id="1032" name="Ovale 1031">
            <a:hlinkClick r:id="" action="ppaction://noaction"/>
            <a:extLst>
              <a:ext uri="{FF2B5EF4-FFF2-40B4-BE49-F238E27FC236}">
                <a16:creationId xmlns:a16="http://schemas.microsoft.com/office/drawing/2014/main" id="{BAE88A8F-4F69-ACD5-2FE3-0479092CFB45}"/>
              </a:ext>
            </a:extLst>
          </p:cNvPr>
          <p:cNvSpPr>
            <a:spLocks noChangeAspect="1"/>
          </p:cNvSpPr>
          <p:nvPr/>
        </p:nvSpPr>
        <p:spPr>
          <a:xfrm rot="13500000" flipH="1">
            <a:off x="8857083" y="4090476"/>
            <a:ext cx="177148" cy="17709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>
              <a:solidFill>
                <a:schemeClr val="tx2"/>
              </a:solidFill>
              <a:latin typeface="Nexi Sans" panose="02000000000000000000" pitchFamily="2" charset="0"/>
            </a:endParaRPr>
          </a:p>
        </p:txBody>
      </p:sp>
      <p:sp>
        <p:nvSpPr>
          <p:cNvPr id="1033" name="Ovale 1032">
            <a:hlinkClick r:id="" action="ppaction://noaction"/>
            <a:extLst>
              <a:ext uri="{FF2B5EF4-FFF2-40B4-BE49-F238E27FC236}">
                <a16:creationId xmlns:a16="http://schemas.microsoft.com/office/drawing/2014/main" id="{65502928-CEE6-D23B-C6F6-436ECACAD03B}"/>
              </a:ext>
            </a:extLst>
          </p:cNvPr>
          <p:cNvSpPr>
            <a:spLocks noChangeAspect="1"/>
          </p:cNvSpPr>
          <p:nvPr/>
        </p:nvSpPr>
        <p:spPr>
          <a:xfrm rot="13500000" flipH="1">
            <a:off x="8857083" y="5039350"/>
            <a:ext cx="177148" cy="17709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>
              <a:solidFill>
                <a:schemeClr val="tx2"/>
              </a:solidFill>
              <a:latin typeface="Nexi Sans" panose="02000000000000000000" pitchFamily="2" charset="0"/>
            </a:endParaRPr>
          </a:p>
        </p:txBody>
      </p:sp>
      <p:sp>
        <p:nvSpPr>
          <p:cNvPr id="1034" name="Ovale 1033">
            <a:hlinkClick r:id="" action="ppaction://noaction"/>
            <a:extLst>
              <a:ext uri="{FF2B5EF4-FFF2-40B4-BE49-F238E27FC236}">
                <a16:creationId xmlns:a16="http://schemas.microsoft.com/office/drawing/2014/main" id="{AB28A66C-E2C4-BD5A-686E-E243994F1A16}"/>
              </a:ext>
            </a:extLst>
          </p:cNvPr>
          <p:cNvSpPr>
            <a:spLocks noChangeAspect="1"/>
          </p:cNvSpPr>
          <p:nvPr/>
        </p:nvSpPr>
        <p:spPr>
          <a:xfrm rot="13500000" flipH="1">
            <a:off x="8857082" y="5365528"/>
            <a:ext cx="177148" cy="17709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>
              <a:solidFill>
                <a:schemeClr val="tx2"/>
              </a:solidFill>
              <a:latin typeface="Nexi Sans" panose="02000000000000000000" pitchFamily="2" charset="0"/>
            </a:endParaRPr>
          </a:p>
        </p:txBody>
      </p:sp>
      <p:sp>
        <p:nvSpPr>
          <p:cNvPr id="1036" name="Ovale 1035">
            <a:hlinkClick r:id="" action="ppaction://noaction"/>
            <a:extLst>
              <a:ext uri="{FF2B5EF4-FFF2-40B4-BE49-F238E27FC236}">
                <a16:creationId xmlns:a16="http://schemas.microsoft.com/office/drawing/2014/main" id="{88B5EBB1-07EA-3232-80F9-CE0156ED3EEC}"/>
              </a:ext>
            </a:extLst>
          </p:cNvPr>
          <p:cNvSpPr>
            <a:spLocks noChangeAspect="1"/>
          </p:cNvSpPr>
          <p:nvPr/>
        </p:nvSpPr>
        <p:spPr>
          <a:xfrm rot="13500000" flipH="1">
            <a:off x="8857080" y="4408714"/>
            <a:ext cx="177148" cy="17709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>
              <a:solidFill>
                <a:schemeClr val="tx2"/>
              </a:solidFill>
              <a:latin typeface="Nexi Sans" panose="02000000000000000000" pitchFamily="2" charset="0"/>
            </a:endParaRPr>
          </a:p>
        </p:txBody>
      </p:sp>
      <p:cxnSp>
        <p:nvCxnSpPr>
          <p:cNvPr id="1039" name="Connettore diritto 1038">
            <a:extLst>
              <a:ext uri="{FF2B5EF4-FFF2-40B4-BE49-F238E27FC236}">
                <a16:creationId xmlns:a16="http://schemas.microsoft.com/office/drawing/2014/main" id="{9622EB05-748D-CD06-18C0-2E77169E32DB}"/>
              </a:ext>
            </a:extLst>
          </p:cNvPr>
          <p:cNvCxnSpPr/>
          <p:nvPr/>
        </p:nvCxnSpPr>
        <p:spPr>
          <a:xfrm>
            <a:off x="4821177" y="3890603"/>
            <a:ext cx="298720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0" name="Connettore diritto 1039">
            <a:extLst>
              <a:ext uri="{FF2B5EF4-FFF2-40B4-BE49-F238E27FC236}">
                <a16:creationId xmlns:a16="http://schemas.microsoft.com/office/drawing/2014/main" id="{A5195437-1440-458E-E579-AA55CF51696C}"/>
              </a:ext>
            </a:extLst>
          </p:cNvPr>
          <p:cNvCxnSpPr/>
          <p:nvPr/>
        </p:nvCxnSpPr>
        <p:spPr>
          <a:xfrm>
            <a:off x="8836472" y="3890603"/>
            <a:ext cx="298720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9024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947CE3-436F-0107-6454-ED48B43B0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6AA1BE54-F773-CCDA-4867-E475EB10E10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t-IT">
                <a:latin typeface="Nexi Sans" panose="02000000000000000000" pitchFamily="2" charset="0"/>
              </a:rPr>
              <a:t>La Pubblica Amministrazione accelera: al via il Bonifico Istantaneo </a:t>
            </a:r>
          </a:p>
        </p:txBody>
      </p:sp>
      <p:graphicFrame>
        <p:nvGraphicFramePr>
          <p:cNvPr id="9" name="Chart 5">
            <a:extLst>
              <a:ext uri="{FF2B5EF4-FFF2-40B4-BE49-F238E27FC236}">
                <a16:creationId xmlns:a16="http://schemas.microsoft.com/office/drawing/2014/main" id="{DC9A0643-170F-F1F9-16A5-34E0D109F3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718077"/>
              </p:ext>
            </p:extLst>
          </p:nvPr>
        </p:nvGraphicFramePr>
        <p:xfrm>
          <a:off x="371476" y="2280175"/>
          <a:ext cx="4777468" cy="3336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773BE554-5BE6-B754-BC42-E8C74D361413}"/>
              </a:ext>
            </a:extLst>
          </p:cNvPr>
          <p:cNvSpPr txBox="1"/>
          <p:nvPr/>
        </p:nvSpPr>
        <p:spPr>
          <a:xfrm>
            <a:off x="485894" y="5999070"/>
            <a:ext cx="45486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i="1" dirty="0">
                <a:solidFill>
                  <a:schemeClr val="tx2"/>
                </a:solidFill>
                <a:latin typeface="Nexi Sans" panose="02000000000000000000" pitchFamily="2" charset="0"/>
              </a:rPr>
              <a:t>Rilevamento dati dal 9 gennaio 2025 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10CEEFD2-BD8E-6B50-6C1F-4D3FD8711C18}"/>
              </a:ext>
            </a:extLst>
          </p:cNvPr>
          <p:cNvSpPr txBox="1"/>
          <p:nvPr/>
        </p:nvSpPr>
        <p:spPr>
          <a:xfrm>
            <a:off x="7166125" y="5999069"/>
            <a:ext cx="4531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i="1" dirty="0">
                <a:solidFill>
                  <a:schemeClr val="tx2"/>
                </a:solidFill>
                <a:latin typeface="Nexi Sans" panose="02000000000000000000" pitchFamily="2" charset="0"/>
              </a:rPr>
              <a:t>Rilevamento dati dal 9 ottobre 2025</a:t>
            </a:r>
          </a:p>
        </p:txBody>
      </p:sp>
      <p:cxnSp>
        <p:nvCxnSpPr>
          <p:cNvPr id="19" name="Connettore diritto 18">
            <a:extLst>
              <a:ext uri="{FF2B5EF4-FFF2-40B4-BE49-F238E27FC236}">
                <a16:creationId xmlns:a16="http://schemas.microsoft.com/office/drawing/2014/main" id="{4B377484-8022-3615-F11D-0213DBF3E558}"/>
              </a:ext>
            </a:extLst>
          </p:cNvPr>
          <p:cNvCxnSpPr>
            <a:cxnSpLocks/>
          </p:cNvCxnSpPr>
          <p:nvPr/>
        </p:nvCxnSpPr>
        <p:spPr>
          <a:xfrm>
            <a:off x="6105568" y="1447245"/>
            <a:ext cx="0" cy="4831950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ttangolo 19">
            <a:extLst>
              <a:ext uri="{FF2B5EF4-FFF2-40B4-BE49-F238E27FC236}">
                <a16:creationId xmlns:a16="http://schemas.microsoft.com/office/drawing/2014/main" id="{58386408-55C8-91DC-6BB2-044DFAA499E2}"/>
              </a:ext>
            </a:extLst>
          </p:cNvPr>
          <p:cNvSpPr/>
          <p:nvPr/>
        </p:nvSpPr>
        <p:spPr>
          <a:xfrm>
            <a:off x="371476" y="1509526"/>
            <a:ext cx="4777468" cy="435429"/>
          </a:xfrm>
          <a:prstGeom prst="rect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>
                <a:latin typeface="Nexi Sans" panose="02000000000000000000" pitchFamily="2" charset="0"/>
              </a:rPr>
              <a:t>ENTRATE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DE84E04A-8FF2-D242-3ADF-A0AEC6DDBCF3}"/>
              </a:ext>
            </a:extLst>
          </p:cNvPr>
          <p:cNvSpPr/>
          <p:nvPr/>
        </p:nvSpPr>
        <p:spPr>
          <a:xfrm>
            <a:off x="7041695" y="1509526"/>
            <a:ext cx="4778829" cy="435429"/>
          </a:xfrm>
          <a:prstGeom prst="rect">
            <a:avLst/>
          </a:prstGeom>
          <a:solidFill>
            <a:schemeClr val="accent4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>
                <a:latin typeface="Nexi Sans" panose="02000000000000000000" pitchFamily="2" charset="0"/>
              </a:rPr>
              <a:t>USCITE</a:t>
            </a: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A444B325-0D6B-CD26-05C5-3E98565E568A}"/>
              </a:ext>
            </a:extLst>
          </p:cNvPr>
          <p:cNvSpPr txBox="1"/>
          <p:nvPr/>
        </p:nvSpPr>
        <p:spPr>
          <a:xfrm>
            <a:off x="2052385" y="4652048"/>
            <a:ext cx="1534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Nexi Sans" panose="02000000000000000000" pitchFamily="2" charset="0"/>
              </a:rPr>
              <a:t>SCT Ordinario 78%</a:t>
            </a: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6E66A138-4DB7-E38A-9993-1321518F46E8}"/>
              </a:ext>
            </a:extLst>
          </p:cNvPr>
          <p:cNvSpPr txBox="1"/>
          <p:nvPr/>
        </p:nvSpPr>
        <p:spPr>
          <a:xfrm>
            <a:off x="2204514" y="2807710"/>
            <a:ext cx="10996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Nexi Sans" panose="02000000000000000000" pitchFamily="2" charset="0"/>
              </a:rPr>
              <a:t>Altro 20%</a:t>
            </a:r>
          </a:p>
        </p:txBody>
      </p:sp>
      <p:sp>
        <p:nvSpPr>
          <p:cNvPr id="26" name="Ovale 25">
            <a:extLst>
              <a:ext uri="{FF2B5EF4-FFF2-40B4-BE49-F238E27FC236}">
                <a16:creationId xmlns:a16="http://schemas.microsoft.com/office/drawing/2014/main" id="{1CE6AB22-1A30-AF6F-7C84-D3FC6B79C189}"/>
              </a:ext>
            </a:extLst>
          </p:cNvPr>
          <p:cNvSpPr>
            <a:spLocks noChangeAspect="1"/>
          </p:cNvSpPr>
          <p:nvPr/>
        </p:nvSpPr>
        <p:spPr>
          <a:xfrm>
            <a:off x="2082713" y="3273976"/>
            <a:ext cx="1354988" cy="1349254"/>
          </a:xfrm>
          <a:prstGeom prst="ellipse">
            <a:avLst/>
          </a:prstGeom>
          <a:solidFill>
            <a:schemeClr val="bg1"/>
          </a:solidFill>
          <a:ln w="57150">
            <a:solidFill>
              <a:srgbClr val="16195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26" name="Picture 2" descr="Gold cartoon currency sign euro money symbol Vector Image">
            <a:extLst>
              <a:ext uri="{FF2B5EF4-FFF2-40B4-BE49-F238E27FC236}">
                <a16:creationId xmlns:a16="http://schemas.microsoft.com/office/drawing/2014/main" id="{39171A2E-8E53-DCB9-29EE-1B538AA73F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42"/>
          <a:stretch/>
        </p:blipFill>
        <p:spPr bwMode="auto">
          <a:xfrm>
            <a:off x="2361603" y="3429000"/>
            <a:ext cx="798578" cy="818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7" name="Chart 5">
            <a:extLst>
              <a:ext uri="{FF2B5EF4-FFF2-40B4-BE49-F238E27FC236}">
                <a16:creationId xmlns:a16="http://schemas.microsoft.com/office/drawing/2014/main" id="{5FDB6561-778B-BE2B-AEB1-55C2994569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5673007"/>
              </p:ext>
            </p:extLst>
          </p:nvPr>
        </p:nvGraphicFramePr>
        <p:xfrm>
          <a:off x="7057345" y="2280176"/>
          <a:ext cx="4777468" cy="33368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826FDE74-7FBE-7327-B6CB-67B547A28EE0}"/>
              </a:ext>
            </a:extLst>
          </p:cNvPr>
          <p:cNvSpPr txBox="1"/>
          <p:nvPr/>
        </p:nvSpPr>
        <p:spPr>
          <a:xfrm>
            <a:off x="8675914" y="4653323"/>
            <a:ext cx="17203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Nexi Sans" panose="02000000000000000000" pitchFamily="2" charset="0"/>
              </a:rPr>
              <a:t>SCT Ordinario 78%</a:t>
            </a:r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0E98779F-95E3-3FBD-4461-E8CAFAC89D49}"/>
              </a:ext>
            </a:extLst>
          </p:cNvPr>
          <p:cNvSpPr txBox="1"/>
          <p:nvPr/>
        </p:nvSpPr>
        <p:spPr>
          <a:xfrm>
            <a:off x="8881299" y="2811057"/>
            <a:ext cx="10996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Nexi Sans" panose="02000000000000000000" pitchFamily="2" charset="0"/>
              </a:rPr>
              <a:t>Altro 22%</a:t>
            </a:r>
          </a:p>
        </p:txBody>
      </p:sp>
      <p:sp>
        <p:nvSpPr>
          <p:cNvPr id="36" name="Ovale 35">
            <a:extLst>
              <a:ext uri="{FF2B5EF4-FFF2-40B4-BE49-F238E27FC236}">
                <a16:creationId xmlns:a16="http://schemas.microsoft.com/office/drawing/2014/main" id="{6573F944-6032-75B9-B6D5-D4ECA624F1B9}"/>
              </a:ext>
            </a:extLst>
          </p:cNvPr>
          <p:cNvSpPr>
            <a:spLocks noChangeAspect="1"/>
          </p:cNvSpPr>
          <p:nvPr/>
        </p:nvSpPr>
        <p:spPr>
          <a:xfrm>
            <a:off x="8768582" y="3273976"/>
            <a:ext cx="1354988" cy="1349254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5A4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7" name="Picture 2" descr="Gold cartoon currency sign euro money symbol Vector Image">
            <a:extLst>
              <a:ext uri="{FF2B5EF4-FFF2-40B4-BE49-F238E27FC236}">
                <a16:creationId xmlns:a16="http://schemas.microsoft.com/office/drawing/2014/main" id="{1519E7F8-C01B-6B00-F72A-888A605558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42"/>
          <a:stretch/>
        </p:blipFill>
        <p:spPr bwMode="auto">
          <a:xfrm>
            <a:off x="9031819" y="3429000"/>
            <a:ext cx="798578" cy="818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83,517 Entrance Symbol Stock Vectors and Vector Art | Shutterstock">
            <a:extLst>
              <a:ext uri="{FF2B5EF4-FFF2-40B4-BE49-F238E27FC236}">
                <a16:creationId xmlns:a16="http://schemas.microsoft.com/office/drawing/2014/main" id="{64E5D608-A345-6325-54B7-7EA96577FF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3" t="18524" r="14591" b="55813"/>
          <a:stretch/>
        </p:blipFill>
        <p:spPr bwMode="auto">
          <a:xfrm>
            <a:off x="2226988" y="4100143"/>
            <a:ext cx="1186070" cy="459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4" descr="183,517 Entrance Symbol Stock Vectors and Vector Art | Shutterstock">
            <a:extLst>
              <a:ext uri="{FF2B5EF4-FFF2-40B4-BE49-F238E27FC236}">
                <a16:creationId xmlns:a16="http://schemas.microsoft.com/office/drawing/2014/main" id="{04D05330-DB17-65AE-7623-B2E00B719F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04" t="49409" r="14067" b="26644"/>
          <a:stretch/>
        </p:blipFill>
        <p:spPr bwMode="auto">
          <a:xfrm>
            <a:off x="8937447" y="4117944"/>
            <a:ext cx="1017258" cy="362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78F5CF27-3A8C-43E2-4AC0-F0EED183625D}"/>
              </a:ext>
            </a:extLst>
          </p:cNvPr>
          <p:cNvSpPr txBox="1"/>
          <p:nvPr/>
        </p:nvSpPr>
        <p:spPr>
          <a:xfrm>
            <a:off x="1154425" y="6463801"/>
            <a:ext cx="1028569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1400" b="1" i="1">
                <a:solidFill>
                  <a:schemeClr val="tx2"/>
                </a:solidFill>
                <a:latin typeface="Nexi Sans" panose="02000000000000000000" pitchFamily="2" charset="0"/>
              </a:rPr>
              <a:t>Fonti Dati: Elaborazioni interne Nexi</a:t>
            </a:r>
          </a:p>
        </p:txBody>
      </p:sp>
    </p:spTree>
    <p:extLst>
      <p:ext uri="{BB962C8B-B14F-4D97-AF65-F5344CB8AC3E}">
        <p14:creationId xmlns:p14="http://schemas.microsoft.com/office/powerpoint/2010/main" val="1210343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EC24F-7B53-0659-601A-643E2E3BB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3">
            <a:extLst>
              <a:ext uri="{FF2B5EF4-FFF2-40B4-BE49-F238E27FC236}">
                <a16:creationId xmlns:a16="http://schemas.microsoft.com/office/drawing/2014/main" id="{478FEA3F-2C5F-B01C-2CB4-AA5AE3204A1C}"/>
              </a:ext>
            </a:extLst>
          </p:cNvPr>
          <p:cNvSpPr txBox="1">
            <a:spLocks/>
          </p:cNvSpPr>
          <p:nvPr/>
        </p:nvSpPr>
        <p:spPr>
          <a:xfrm>
            <a:off x="407610" y="3942539"/>
            <a:ext cx="11664647" cy="3444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3200" b="1">
                <a:solidFill>
                  <a:schemeClr val="bg1"/>
                </a:solidFill>
                <a:latin typeface="Nexi Sans" panose="02000000000000000000" pitchFamily="2" charset="0"/>
              </a:rPr>
              <a:t>GRAZIE</a:t>
            </a:r>
          </a:p>
          <a:p>
            <a:pPr marL="0" indent="0" algn="ctr">
              <a:buNone/>
            </a:pPr>
            <a:endParaRPr lang="it-IT" sz="3200" b="1">
              <a:solidFill>
                <a:schemeClr val="bg1"/>
              </a:solidFill>
              <a:latin typeface="Nexi Sans" panose="02000000000000000000" pitchFamily="2" charset="0"/>
            </a:endParaRPr>
          </a:p>
          <a:p>
            <a:pPr marL="0" indent="0" algn="ctr">
              <a:buNone/>
            </a:pPr>
            <a:r>
              <a:rPr lang="it-IT" b="1">
                <a:solidFill>
                  <a:schemeClr val="bg1"/>
                </a:solidFill>
                <a:latin typeface="Nexi Sans" panose="02000000000000000000" pitchFamily="2" charset="0"/>
              </a:rPr>
              <a:t>Santino Pulerà</a:t>
            </a:r>
          </a:p>
          <a:p>
            <a:pPr marL="0" indent="0" algn="ctr">
              <a:buNone/>
            </a:pPr>
            <a:r>
              <a:rPr lang="it-IT" b="1">
                <a:solidFill>
                  <a:schemeClr val="bg1"/>
                </a:solidFill>
                <a:latin typeface="Nexi Sans" panose="02000000000000000000" pitchFamily="2" charset="0"/>
              </a:rPr>
              <a:t> Product Manager | Tesoreria Enti </a:t>
            </a:r>
          </a:p>
          <a:p>
            <a:pPr marL="0" indent="0" algn="ctr">
              <a:buNone/>
            </a:pPr>
            <a:r>
              <a:rPr lang="it-IT" b="1">
                <a:solidFill>
                  <a:schemeClr val="bg1"/>
                </a:solidFill>
                <a:latin typeface="Nexi Sans" panose="02000000000000000000" pitchFamily="2" charset="0"/>
              </a:rPr>
              <a:t>Santino Pulerà</a:t>
            </a:r>
          </a:p>
        </p:txBody>
      </p:sp>
      <p:pic>
        <p:nvPicPr>
          <p:cNvPr id="1026" name="Picture 2">
            <a:hlinkClick r:id="rId2"/>
            <a:extLst>
              <a:ext uri="{FF2B5EF4-FFF2-40B4-BE49-F238E27FC236}">
                <a16:creationId xmlns:a16="http://schemas.microsoft.com/office/drawing/2014/main" id="{9159F8AD-4998-E983-6D84-585C2D51B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1847" y="6091305"/>
            <a:ext cx="410442" cy="41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224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538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538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538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543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5384"/>
</p:tagLst>
</file>

<file path=ppt/theme/theme1.xml><?xml version="1.0" encoding="utf-8"?>
<a:theme xmlns:a="http://schemas.openxmlformats.org/drawingml/2006/main" name="1_Personalizza struttura">
  <a:themeElements>
    <a:clrScheme name="Nexi Color Palette">
      <a:dk1>
        <a:srgbClr val="2D32AA"/>
      </a:dk1>
      <a:lt1>
        <a:sysClr val="window" lastClr="FFFFFF"/>
      </a:lt1>
      <a:dk2>
        <a:srgbClr val="000000"/>
      </a:dk2>
      <a:lt2>
        <a:srgbClr val="FFFFFF"/>
      </a:lt2>
      <a:accent1>
        <a:srgbClr val="2D32AA"/>
      </a:accent1>
      <a:accent2>
        <a:srgbClr val="FF6065"/>
      </a:accent2>
      <a:accent3>
        <a:srgbClr val="2AD4D9"/>
      </a:accent3>
      <a:accent4>
        <a:srgbClr val="00B49D"/>
      </a:accent4>
      <a:accent5>
        <a:srgbClr val="9D9999"/>
      </a:accent5>
      <a:accent6>
        <a:srgbClr val="696565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losing Layout">
  <a:themeElements>
    <a:clrScheme name="Nexi Color Palette">
      <a:dk1>
        <a:srgbClr val="2D32AA"/>
      </a:dk1>
      <a:lt1>
        <a:sysClr val="window" lastClr="FFFFFF"/>
      </a:lt1>
      <a:dk2>
        <a:srgbClr val="000000"/>
      </a:dk2>
      <a:lt2>
        <a:srgbClr val="FFFFFF"/>
      </a:lt2>
      <a:accent1>
        <a:srgbClr val="2D32AA"/>
      </a:accent1>
      <a:accent2>
        <a:srgbClr val="FF6065"/>
      </a:accent2>
      <a:accent3>
        <a:srgbClr val="2AD4D9"/>
      </a:accent3>
      <a:accent4>
        <a:srgbClr val="00B49D"/>
      </a:accent4>
      <a:accent5>
        <a:srgbClr val="9D9999"/>
      </a:accent5>
      <a:accent6>
        <a:srgbClr val="696565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TemplateConfiguration><![CDATA[{"slideVersion":1,"isValidatorEnabled":false,"isLocked":false,"elementsMetadata":[],"slideId":"637805377038873102","enableDocumentContentUpdater":false,"version":"2.0"}]]></TemplafySlideTemplateConfiguration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TemplafySlideFormConfiguration><![CDATA[{"formFields":[],"formDataEntries":[]}]]></TemplafySlideFormConfiguration>
</file>

<file path=customXml/item4.xml><?xml version="1.0" encoding="utf-8"?>
<TemplafySlideFormConfiguration><![CDATA[{"formFields":[],"formDataEntries":[]}]]></TemplafySlideForm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8672898C30874E8DC6B5901F3B5897" ma:contentTypeVersion="14" ma:contentTypeDescription="Create a new document." ma:contentTypeScope="" ma:versionID="a4c765046cd931b9b7be03c9b96ebe93">
  <xsd:schema xmlns:xsd="http://www.w3.org/2001/XMLSchema" xmlns:xs="http://www.w3.org/2001/XMLSchema" xmlns:p="http://schemas.microsoft.com/office/2006/metadata/properties" xmlns:ns2="018abc3d-3c51-4bb2-89bd-2e46ba715016" xmlns:ns3="27011a9f-70e8-48c5-b30c-f95658fe3bfb" targetNamespace="http://schemas.microsoft.com/office/2006/metadata/properties" ma:root="true" ma:fieldsID="d9cc8692afca2b1b20b050f5fd0b7642" ns2:_="" ns3:_="">
    <xsd:import namespace="018abc3d-3c51-4bb2-89bd-2e46ba715016"/>
    <xsd:import namespace="27011a9f-70e8-48c5-b30c-f95658fe3b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8abc3d-3c51-4bb2-89bd-2e46ba7150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91b609c-81dd-4d73-9769-7a78dc290e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011a9f-70e8-48c5-b30c-f95658fe3bf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94d92bb-f95a-4571-ae17-ea379d2ab42f}" ma:internalName="TaxCatchAll" ma:showField="CatchAllData" ma:web="27011a9f-70e8-48c5-b30c-f95658fe3bf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7.xml><?xml version="1.0" encoding="utf-8"?>
<TemplafySlideTemplateConfiguration><![CDATA[{"slideVersion":1,"isValidatorEnabled":false,"isLocked":false,"elementsMetadata":[],"slideId":"637805377038950884","enableDocumentContentUpdater":false,"version":"2.0"}]]></TemplafySlideTemplateConfiguration>
</file>

<file path=customXml/item8.xml><?xml version="1.0" encoding="utf-8"?>
<TemplafySlideTemplateConfiguration><![CDATA[{"slideVersion":1,"isValidatorEnabled":false,"isLocked":false,"elementsMetadata":[],"slideId":"637813939929486194","enableDocumentContentUpdater":false,"version":"2.0"}]]></TemplafySlideTemplateConfiguration>
</file>

<file path=customXml/item9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18abc3d-3c51-4bb2-89bd-2e46ba715016">
      <Terms xmlns="http://schemas.microsoft.com/office/infopath/2007/PartnerControls"/>
    </lcf76f155ced4ddcb4097134ff3c332f>
    <TaxCatchAll xmlns="27011a9f-70e8-48c5-b30c-f95658fe3bfb" xsi:nil="true"/>
  </documentManagement>
</p:properties>
</file>

<file path=customXml/itemProps1.xml><?xml version="1.0" encoding="utf-8"?>
<ds:datastoreItem xmlns:ds="http://schemas.openxmlformats.org/officeDocument/2006/customXml" ds:itemID="{B39C6D44-B1E1-441A-9145-E87E0CFD526E}">
  <ds:schemaRefs/>
</ds:datastoreItem>
</file>

<file path=customXml/itemProps2.xml><?xml version="1.0" encoding="utf-8"?>
<ds:datastoreItem xmlns:ds="http://schemas.openxmlformats.org/officeDocument/2006/customXml" ds:itemID="{8B3FFA1F-B5B2-4EA1-AC05-72B362CA8B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D60F244-FA33-4F87-ADCA-7B05AC096F8D}">
  <ds:schemaRefs/>
</ds:datastoreItem>
</file>

<file path=customXml/itemProps4.xml><?xml version="1.0" encoding="utf-8"?>
<ds:datastoreItem xmlns:ds="http://schemas.openxmlformats.org/officeDocument/2006/customXml" ds:itemID="{4AC49DC2-A050-4124-A80B-4B8C3591E5E9}">
  <ds:schemaRefs/>
</ds:datastoreItem>
</file>

<file path=customXml/itemProps5.xml><?xml version="1.0" encoding="utf-8"?>
<ds:datastoreItem xmlns:ds="http://schemas.openxmlformats.org/officeDocument/2006/customXml" ds:itemID="{83AB31D0-CD93-43FC-AA4B-4C4619EB09B2}">
  <ds:schemaRefs/>
</ds:datastoreItem>
</file>

<file path=customXml/itemProps6.xml><?xml version="1.0" encoding="utf-8"?>
<ds:datastoreItem xmlns:ds="http://schemas.openxmlformats.org/officeDocument/2006/customXml" ds:itemID="{806EDCC9-110C-48B0-9171-1CE90C0B9EF3}">
  <ds:schemaRefs>
    <ds:schemaRef ds:uri="018abc3d-3c51-4bb2-89bd-2e46ba715016"/>
    <ds:schemaRef ds:uri="27011a9f-70e8-48c5-b30c-f95658fe3bf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7.xml><?xml version="1.0" encoding="utf-8"?>
<ds:datastoreItem xmlns:ds="http://schemas.openxmlformats.org/officeDocument/2006/customXml" ds:itemID="{4B37A570-02D5-4FD2-8C7C-7AA20E075FEF}">
  <ds:schemaRefs/>
</ds:datastoreItem>
</file>

<file path=customXml/itemProps8.xml><?xml version="1.0" encoding="utf-8"?>
<ds:datastoreItem xmlns:ds="http://schemas.openxmlformats.org/officeDocument/2006/customXml" ds:itemID="{FF3399FD-0C75-48CA-A38A-6476FA77C23B}">
  <ds:schemaRefs/>
</ds:datastoreItem>
</file>

<file path=customXml/itemProps9.xml><?xml version="1.0" encoding="utf-8"?>
<ds:datastoreItem xmlns:ds="http://schemas.openxmlformats.org/officeDocument/2006/customXml" ds:itemID="{6E0EBC4F-0853-433D-A0F4-EBA359248C4D}">
  <ds:schemaRefs>
    <ds:schemaRef ds:uri="018abc3d-3c51-4bb2-89bd-2e46ba715016"/>
    <ds:schemaRef ds:uri="27011a9f-70e8-48c5-b30c-f95658fe3bf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203</Words>
  <Application>Microsoft Office PowerPoint</Application>
  <PresentationFormat>Widescreen</PresentationFormat>
  <Paragraphs>47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Nexi Sans</vt:lpstr>
      <vt:lpstr>1_Personalizza struttura</vt:lpstr>
      <vt:lpstr>Closing Layout</vt:lpstr>
      <vt:lpstr>NEXI: PARTNER STRATEGICO PER UNA PA DIGITALE, EFFICIENTE E ISTANTANEA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Santino Pulera'</cp:lastModifiedBy>
  <cp:revision>4</cp:revision>
  <dcterms:created xsi:type="dcterms:W3CDTF">2021-10-01T12:10:49Z</dcterms:created>
  <dcterms:modified xsi:type="dcterms:W3CDTF">2025-10-30T09:13:38Z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0x0101001B8672898C30874E8DC6B5901F3B5897</vt:lpwstr>
  </property>
  <property fmtid="{D5CDD505-2E9C-101B-9397-08002B2CF9AE}" pid="3" name="_dlc_DocIdItemGuid">
    <vt:lpwstr>1e7720b5-e521-4c6c-929f-f201468efff2</vt:lpwstr>
  </property>
  <property fmtid="{D5CDD505-2E9C-101B-9397-08002B2CF9AE}" pid="4" name="MediaServiceImageTags">
    <vt:lpwstr/>
  </property>
  <property fmtid="{D5CDD505-2E9C-101B-9397-08002B2CF9AE}" pid="5" name="MSIP_Label_7e5d3337-3633-4aac-947e-473bb2851136_Enabled">
    <vt:lpwstr>true</vt:lpwstr>
  </property>
  <property fmtid="{D5CDD505-2E9C-101B-9397-08002B2CF9AE}" pid="6" name="MSIP_Label_7e5d3337-3633-4aac-947e-473bb2851136_SetDate">
    <vt:lpwstr>2023-10-19T13:34:08Z</vt:lpwstr>
  </property>
  <property fmtid="{D5CDD505-2E9C-101B-9397-08002B2CF9AE}" pid="7" name="MSIP_Label_7e5d3337-3633-4aac-947e-473bb2851136_Method">
    <vt:lpwstr>Privileged</vt:lpwstr>
  </property>
  <property fmtid="{D5CDD505-2E9C-101B-9397-08002B2CF9AE}" pid="8" name="MSIP_Label_7e5d3337-3633-4aac-947e-473bb2851136_Name">
    <vt:lpwstr>Public Nexi</vt:lpwstr>
  </property>
  <property fmtid="{D5CDD505-2E9C-101B-9397-08002B2CF9AE}" pid="9" name="MSIP_Label_7e5d3337-3633-4aac-947e-473bb2851136_SiteId">
    <vt:lpwstr>79dc228f-c8f2-4016-8bf0-b990b6c72e98</vt:lpwstr>
  </property>
  <property fmtid="{D5CDD505-2E9C-101B-9397-08002B2CF9AE}" pid="10" name="MSIP_Label_7e5d3337-3633-4aac-947e-473bb2851136_ActionId">
    <vt:lpwstr>42663a16-559a-4baa-8995-c10b3c83c57a</vt:lpwstr>
  </property>
  <property fmtid="{D5CDD505-2E9C-101B-9397-08002B2CF9AE}" pid="11" name="MSIP_Label_7e5d3337-3633-4aac-947e-473bb2851136_ContentBits">
    <vt:lpwstr>0</vt:lpwstr>
  </property>
  <property fmtid="{D5CDD505-2E9C-101B-9397-08002B2CF9AE}" pid="12" name="Order">
    <vt:r8>1051700</vt:r8>
  </property>
</Properties>
</file>